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25"/>
  </p:notesMasterIdLst>
  <p:sldIdLst>
    <p:sldId id="326" r:id="rId5"/>
    <p:sldId id="356" r:id="rId6"/>
    <p:sldId id="352" r:id="rId7"/>
    <p:sldId id="341" r:id="rId8"/>
    <p:sldId id="290" r:id="rId9"/>
    <p:sldId id="310" r:id="rId10"/>
    <p:sldId id="340" r:id="rId11"/>
    <p:sldId id="338" r:id="rId12"/>
    <p:sldId id="339" r:id="rId13"/>
    <p:sldId id="322" r:id="rId14"/>
    <p:sldId id="357" r:id="rId15"/>
    <p:sldId id="264" r:id="rId16"/>
    <p:sldId id="265" r:id="rId17"/>
    <p:sldId id="332" r:id="rId18"/>
    <p:sldId id="272" r:id="rId19"/>
    <p:sldId id="274" r:id="rId20"/>
    <p:sldId id="273" r:id="rId21"/>
    <p:sldId id="347" r:id="rId22"/>
    <p:sldId id="342" r:id="rId23"/>
    <p:sldId id="284" r:id="rId24"/>
  </p:sldIdLst>
  <p:sldSz cx="12192000" cy="6858000"/>
  <p:notesSz cx="6858000" cy="9144000"/>
  <p:embeddedFontLst>
    <p:embeddedFont>
      <p:font typeface="Roboto Slab" panose="020B0604020202020204" charset="0"/>
      <p:regular r:id="rId26"/>
      <p:bold r:id="rId27"/>
    </p:embeddedFont>
    <p:embeddedFont>
      <p:font typeface="Roboto" panose="020B0604020202020204" charset="0"/>
      <p:regular r:id="rId28"/>
      <p:bold r:id="rId29"/>
      <p:italic r:id="rId30"/>
      <p:boldItalic r:id="rId31"/>
    </p:embeddedFont>
    <p:embeddedFont>
      <p:font typeface="Roboto Medium" panose="020B0604020202020204" charset="0"/>
      <p:regular r:id="rId32"/>
      <p:italic r:id="rId33"/>
    </p:embeddedFont>
    <p:embeddedFont>
      <p:font typeface="Roboto Light" panose="020B0604020202020204" charset="0"/>
      <p:regular r:id="rId34"/>
      <p:italic r:id="rId35"/>
    </p:embeddedFont>
    <p:embeddedFont>
      <p:font typeface="Calibri Light" panose="020F0302020204030204" pitchFamily="34" charset="0"/>
      <p:regular r:id="rId36"/>
      <p:italic r:id="rId37"/>
    </p:embeddedFont>
    <p:embeddedFont>
      <p:font typeface="Calibri" panose="020F0502020204030204" pitchFamily="34" charset="0"/>
      <p:regular r:id="rId38"/>
      <p:bold r:id="rId39"/>
      <p:italic r:id="rId40"/>
      <p:boldItalic r:id="rId41"/>
    </p:embeddedFont>
  </p:embeddedFontLst>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role Mayer" initials="CM" lastIdx="2" clrIdx="6">
    <p:extLst/>
  </p:cmAuthor>
  <p:cmAuthor id="1" name="Macchiarola, Christina" initials="MC" lastIdx="56" clrIdx="0">
    <p:extLst/>
  </p:cmAuthor>
  <p:cmAuthor id="8" name="Schallert-Wygal, Lila" initials="SL" lastIdx="9" clrIdx="7">
    <p:extLst/>
  </p:cmAuthor>
  <p:cmAuthor id="2" name="Preston, Michael" initials="PM" lastIdx="6" clrIdx="1">
    <p:extLst/>
  </p:cmAuthor>
  <p:cmAuthor id="9" name="Edward Biedermann" initials="EB" lastIdx="10" clrIdx="8">
    <p:extLst/>
  </p:cmAuthor>
  <p:cmAuthor id="3" name="Packer, Trevor" initials="PT" lastIdx="16" clrIdx="2">
    <p:extLst/>
  </p:cmAuthor>
  <p:cmAuthor id="4" name="Lindauer, Carly" initials="LC" lastIdx="8" clrIdx="3">
    <p:extLst/>
  </p:cmAuthor>
  <p:cmAuthor id="5" name="Jan, Iris" initials="JI" lastIdx="21" clrIdx="4">
    <p:extLst/>
  </p:cmAuthor>
  <p:cmAuthor id="6" name="Price Fasig, Nicole-NONEMP" initials="PN" lastIdx="7"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8"/>
    <a:srgbClr val="71C5E8"/>
    <a:srgbClr val="71C5ED"/>
    <a:srgbClr val="B4E2F4"/>
    <a:srgbClr val="0077C8"/>
    <a:srgbClr val="009C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4" d="100"/>
          <a:sy n="54" d="100"/>
        </p:scale>
        <p:origin x="-1908" y="-6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15040-12C2-C84C-97C4-82460DA51670}" type="datetimeFigureOut">
              <a:rPr lang="en-US" smtClean="0"/>
              <a:t>6/12/2019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55775D-9F08-D241-8F83-AE7EB1FC2A70}" type="slidenum">
              <a:rPr lang="en-US" smtClean="0"/>
              <a:t>‹#›</a:t>
            </a:fld>
            <a:endParaRPr lang="en-US"/>
          </a:p>
        </p:txBody>
      </p:sp>
    </p:spTree>
    <p:extLst>
      <p:ext uri="{BB962C8B-B14F-4D97-AF65-F5344CB8AC3E}">
        <p14:creationId xmlns:p14="http://schemas.microsoft.com/office/powerpoint/2010/main" val="317319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55775D-9F08-D241-8F83-AE7EB1FC2A70}" type="slidenum">
              <a:rPr lang="en-US" smtClean="0"/>
              <a:t>1</a:t>
            </a:fld>
            <a:endParaRPr lang="en-US"/>
          </a:p>
        </p:txBody>
      </p:sp>
    </p:spTree>
    <p:extLst>
      <p:ext uri="{BB962C8B-B14F-4D97-AF65-F5344CB8AC3E}">
        <p14:creationId xmlns:p14="http://schemas.microsoft.com/office/powerpoint/2010/main" val="425620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55775D-9F08-D241-8F83-AE7EB1FC2A70}" type="slidenum">
              <a:rPr lang="en-US" smtClean="0"/>
              <a:t>10</a:t>
            </a:fld>
            <a:endParaRPr lang="en-US"/>
          </a:p>
        </p:txBody>
      </p:sp>
    </p:spTree>
    <p:extLst>
      <p:ext uri="{BB962C8B-B14F-4D97-AF65-F5344CB8AC3E}">
        <p14:creationId xmlns:p14="http://schemas.microsoft.com/office/powerpoint/2010/main" val="1735344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55775D-9F08-D241-8F83-AE7EB1FC2A70}" type="slidenum">
              <a:rPr lang="en-US" smtClean="0"/>
              <a:t>11</a:t>
            </a:fld>
            <a:endParaRPr lang="en-US"/>
          </a:p>
        </p:txBody>
      </p:sp>
    </p:spTree>
    <p:extLst>
      <p:ext uri="{BB962C8B-B14F-4D97-AF65-F5344CB8AC3E}">
        <p14:creationId xmlns:p14="http://schemas.microsoft.com/office/powerpoint/2010/main" val="1735344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55775D-9F08-D241-8F83-AE7EB1FC2A70}" type="slidenum">
              <a:rPr lang="en-US" smtClean="0"/>
              <a:t>13</a:t>
            </a:fld>
            <a:endParaRPr lang="en-US"/>
          </a:p>
        </p:txBody>
      </p:sp>
    </p:spTree>
    <p:extLst>
      <p:ext uri="{BB962C8B-B14F-4D97-AF65-F5344CB8AC3E}">
        <p14:creationId xmlns:p14="http://schemas.microsoft.com/office/powerpoint/2010/main" val="1780386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2B55775D-9F08-D241-8F83-AE7EB1FC2A70}" type="slidenum">
              <a:rPr lang="en-US" smtClean="0"/>
              <a:t>14</a:t>
            </a:fld>
            <a:endParaRPr lang="en-US"/>
          </a:p>
        </p:txBody>
      </p:sp>
    </p:spTree>
    <p:extLst>
      <p:ext uri="{BB962C8B-B14F-4D97-AF65-F5344CB8AC3E}">
        <p14:creationId xmlns:p14="http://schemas.microsoft.com/office/powerpoint/2010/main" val="2503430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55775D-9F08-D241-8F83-AE7EB1FC2A70}" type="slidenum">
              <a:rPr lang="en-US" smtClean="0"/>
              <a:t>15</a:t>
            </a:fld>
            <a:endParaRPr lang="en-US"/>
          </a:p>
        </p:txBody>
      </p:sp>
    </p:spTree>
    <p:extLst>
      <p:ext uri="{BB962C8B-B14F-4D97-AF65-F5344CB8AC3E}">
        <p14:creationId xmlns:p14="http://schemas.microsoft.com/office/powerpoint/2010/main" val="2405560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55775D-9F08-D241-8F83-AE7EB1FC2A70}" type="slidenum">
              <a:rPr lang="en-US" smtClean="0"/>
              <a:t>17</a:t>
            </a:fld>
            <a:endParaRPr lang="en-US"/>
          </a:p>
        </p:txBody>
      </p:sp>
    </p:spTree>
    <p:extLst>
      <p:ext uri="{BB962C8B-B14F-4D97-AF65-F5344CB8AC3E}">
        <p14:creationId xmlns:p14="http://schemas.microsoft.com/office/powerpoint/2010/main" val="2672131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55775D-9F08-D241-8F83-AE7EB1FC2A70}" type="slidenum">
              <a:rPr lang="en-US" smtClean="0"/>
              <a:t>19</a:t>
            </a:fld>
            <a:endParaRPr lang="en-US"/>
          </a:p>
        </p:txBody>
      </p:sp>
    </p:spTree>
    <p:extLst>
      <p:ext uri="{BB962C8B-B14F-4D97-AF65-F5344CB8AC3E}">
        <p14:creationId xmlns:p14="http://schemas.microsoft.com/office/powerpoint/2010/main" val="3840519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55775D-9F08-D241-8F83-AE7EB1FC2A70}" type="slidenum">
              <a:rPr lang="en-US" smtClean="0"/>
              <a:t>20</a:t>
            </a:fld>
            <a:endParaRPr lang="en-US"/>
          </a:p>
        </p:txBody>
      </p:sp>
    </p:spTree>
    <p:extLst>
      <p:ext uri="{BB962C8B-B14F-4D97-AF65-F5344CB8AC3E}">
        <p14:creationId xmlns:p14="http://schemas.microsoft.com/office/powerpoint/2010/main" val="47394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55775D-9F08-D241-8F83-AE7EB1FC2A70}" type="slidenum">
              <a:rPr lang="en-US" smtClean="0"/>
              <a:t>2</a:t>
            </a:fld>
            <a:endParaRPr lang="en-US"/>
          </a:p>
        </p:txBody>
      </p:sp>
    </p:spTree>
    <p:extLst>
      <p:ext uri="{BB962C8B-B14F-4D97-AF65-F5344CB8AC3E}">
        <p14:creationId xmlns:p14="http://schemas.microsoft.com/office/powerpoint/2010/main" val="82303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55775D-9F08-D241-8F83-AE7EB1FC2A70}" type="slidenum">
              <a:rPr lang="en-US" smtClean="0"/>
              <a:t>3</a:t>
            </a:fld>
            <a:endParaRPr lang="en-US"/>
          </a:p>
        </p:txBody>
      </p:sp>
    </p:spTree>
    <p:extLst>
      <p:ext uri="{BB962C8B-B14F-4D97-AF65-F5344CB8AC3E}">
        <p14:creationId xmlns:p14="http://schemas.microsoft.com/office/powerpoint/2010/main" val="4042074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55775D-9F08-D241-8F83-AE7EB1FC2A70}" type="slidenum">
              <a:rPr lang="en-US" smtClean="0"/>
              <a:t>4</a:t>
            </a:fld>
            <a:endParaRPr lang="en-US"/>
          </a:p>
        </p:txBody>
      </p:sp>
    </p:spTree>
    <p:extLst>
      <p:ext uri="{BB962C8B-B14F-4D97-AF65-F5344CB8AC3E}">
        <p14:creationId xmlns:p14="http://schemas.microsoft.com/office/powerpoint/2010/main" val="359854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55775D-9F08-D241-8F83-AE7EB1FC2A70}" type="slidenum">
              <a:rPr lang="en-US" smtClean="0"/>
              <a:t>5</a:t>
            </a:fld>
            <a:endParaRPr lang="en-US"/>
          </a:p>
        </p:txBody>
      </p:sp>
    </p:spTree>
    <p:extLst>
      <p:ext uri="{BB962C8B-B14F-4D97-AF65-F5344CB8AC3E}">
        <p14:creationId xmlns:p14="http://schemas.microsoft.com/office/powerpoint/2010/main" val="4180858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55775D-9F08-D241-8F83-AE7EB1FC2A70}" type="slidenum">
              <a:rPr lang="en-US" smtClean="0"/>
              <a:t>6</a:t>
            </a:fld>
            <a:endParaRPr lang="en-US"/>
          </a:p>
        </p:txBody>
      </p:sp>
    </p:spTree>
    <p:extLst>
      <p:ext uri="{BB962C8B-B14F-4D97-AF65-F5344CB8AC3E}">
        <p14:creationId xmlns:p14="http://schemas.microsoft.com/office/powerpoint/2010/main" val="1741943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55775D-9F08-D241-8F83-AE7EB1FC2A70}" type="slidenum">
              <a:rPr lang="en-US" smtClean="0"/>
              <a:t>7</a:t>
            </a:fld>
            <a:endParaRPr lang="en-US"/>
          </a:p>
        </p:txBody>
      </p:sp>
    </p:spTree>
    <p:extLst>
      <p:ext uri="{BB962C8B-B14F-4D97-AF65-F5344CB8AC3E}">
        <p14:creationId xmlns:p14="http://schemas.microsoft.com/office/powerpoint/2010/main" val="122418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55775D-9F08-D241-8F83-AE7EB1FC2A70}" type="slidenum">
              <a:rPr lang="en-US" smtClean="0"/>
              <a:t>8</a:t>
            </a:fld>
            <a:endParaRPr lang="en-US"/>
          </a:p>
        </p:txBody>
      </p:sp>
    </p:spTree>
    <p:extLst>
      <p:ext uri="{BB962C8B-B14F-4D97-AF65-F5344CB8AC3E}">
        <p14:creationId xmlns:p14="http://schemas.microsoft.com/office/powerpoint/2010/main" val="2887921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55775D-9F08-D241-8F83-AE7EB1FC2A70}" type="slidenum">
              <a:rPr lang="en-US" smtClean="0"/>
              <a:t>9</a:t>
            </a:fld>
            <a:endParaRPr lang="en-US"/>
          </a:p>
        </p:txBody>
      </p:sp>
    </p:spTree>
    <p:extLst>
      <p:ext uri="{BB962C8B-B14F-4D97-AF65-F5344CB8AC3E}">
        <p14:creationId xmlns:p14="http://schemas.microsoft.com/office/powerpoint/2010/main" val="11099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CF74F-96A0-0A40-8330-E3D7A28DEA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FE9E7B8-7767-224A-8A05-E914270334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2F82E0B-B2B3-FE42-AC1F-94A1860F7E9D}"/>
              </a:ext>
            </a:extLst>
          </p:cNvPr>
          <p:cNvSpPr>
            <a:spLocks noGrp="1"/>
          </p:cNvSpPr>
          <p:nvPr>
            <p:ph type="dt" sz="half" idx="10"/>
          </p:nvPr>
        </p:nvSpPr>
        <p:spPr/>
        <p:txBody>
          <a:bodyPr/>
          <a:lstStyle/>
          <a:p>
            <a:fld id="{EFFAAFBB-7A69-D84D-9FE1-7196A94533C3}" type="datetime1">
              <a:rPr lang="en-US" smtClean="0"/>
              <a:t>6/12/2019</a:t>
            </a:fld>
            <a:endParaRPr lang="en-US"/>
          </a:p>
        </p:txBody>
      </p:sp>
      <p:sp>
        <p:nvSpPr>
          <p:cNvPr id="5" name="Footer Placeholder 4">
            <a:extLst>
              <a:ext uri="{FF2B5EF4-FFF2-40B4-BE49-F238E27FC236}">
                <a16:creationId xmlns:a16="http://schemas.microsoft.com/office/drawing/2014/main" xmlns="" id="{60E18A2E-E5AF-5A4E-AE84-A989521D9E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775263-502B-524F-AEF9-1C1CCAC01DEA}"/>
              </a:ext>
            </a:extLst>
          </p:cNvPr>
          <p:cNvSpPr>
            <a:spLocks noGrp="1"/>
          </p:cNvSpPr>
          <p:nvPr>
            <p:ph type="sldNum" sz="quarter" idx="12"/>
          </p:nvPr>
        </p:nvSpPr>
        <p:spPr/>
        <p:txBody>
          <a:bodyPr/>
          <a:lstStyle/>
          <a:p>
            <a:fld id="{F9975628-894A-8B4F-83BD-0BC5F62E4F6A}" type="slidenum">
              <a:rPr lang="en-US" smtClean="0"/>
              <a:t>‹#›</a:t>
            </a:fld>
            <a:endParaRPr lang="en-US"/>
          </a:p>
        </p:txBody>
      </p:sp>
    </p:spTree>
    <p:extLst>
      <p:ext uri="{BB962C8B-B14F-4D97-AF65-F5344CB8AC3E}">
        <p14:creationId xmlns:p14="http://schemas.microsoft.com/office/powerpoint/2010/main" val="276697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F5B03C-CBA4-3042-AF80-794892D3C4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DECABC6-3A33-3147-9592-7ED10CFCDB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516D92-9F77-994C-A26E-8C059A17E481}"/>
              </a:ext>
            </a:extLst>
          </p:cNvPr>
          <p:cNvSpPr>
            <a:spLocks noGrp="1"/>
          </p:cNvSpPr>
          <p:nvPr>
            <p:ph type="dt" sz="half" idx="10"/>
          </p:nvPr>
        </p:nvSpPr>
        <p:spPr/>
        <p:txBody>
          <a:bodyPr/>
          <a:lstStyle/>
          <a:p>
            <a:fld id="{3C1AA264-921B-5642-ABE6-C522FFE881DF}" type="datetime1">
              <a:rPr lang="en-US" smtClean="0"/>
              <a:t>6/12/2019</a:t>
            </a:fld>
            <a:endParaRPr lang="en-US"/>
          </a:p>
        </p:txBody>
      </p:sp>
      <p:sp>
        <p:nvSpPr>
          <p:cNvPr id="5" name="Footer Placeholder 4">
            <a:extLst>
              <a:ext uri="{FF2B5EF4-FFF2-40B4-BE49-F238E27FC236}">
                <a16:creationId xmlns:a16="http://schemas.microsoft.com/office/drawing/2014/main" xmlns="" id="{F39750AD-0908-6E4F-A37A-F152F4BBC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D56BB0-C6F1-AC4C-83D1-57BAD82D8774}"/>
              </a:ext>
            </a:extLst>
          </p:cNvPr>
          <p:cNvSpPr>
            <a:spLocks noGrp="1"/>
          </p:cNvSpPr>
          <p:nvPr>
            <p:ph type="sldNum" sz="quarter" idx="12"/>
          </p:nvPr>
        </p:nvSpPr>
        <p:spPr/>
        <p:txBody>
          <a:bodyPr/>
          <a:lstStyle/>
          <a:p>
            <a:fld id="{F9975628-894A-8B4F-83BD-0BC5F62E4F6A}" type="slidenum">
              <a:rPr lang="en-US" smtClean="0"/>
              <a:t>‹#›</a:t>
            </a:fld>
            <a:endParaRPr lang="en-US"/>
          </a:p>
        </p:txBody>
      </p:sp>
    </p:spTree>
    <p:extLst>
      <p:ext uri="{BB962C8B-B14F-4D97-AF65-F5344CB8AC3E}">
        <p14:creationId xmlns:p14="http://schemas.microsoft.com/office/powerpoint/2010/main" val="2221365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CD76ED9-5355-8C46-846F-1F8D80ECB0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239B904-40D0-9649-AC4A-AA75D1BD8A5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3532FC-0841-DC47-9D36-4909DC7BD444}"/>
              </a:ext>
            </a:extLst>
          </p:cNvPr>
          <p:cNvSpPr>
            <a:spLocks noGrp="1"/>
          </p:cNvSpPr>
          <p:nvPr>
            <p:ph type="dt" sz="half" idx="10"/>
          </p:nvPr>
        </p:nvSpPr>
        <p:spPr/>
        <p:txBody>
          <a:bodyPr/>
          <a:lstStyle/>
          <a:p>
            <a:fld id="{EE1CFE81-F5BF-8247-B4BE-DF94AE684E1E}" type="datetime1">
              <a:rPr lang="en-US" smtClean="0"/>
              <a:t>6/12/2019</a:t>
            </a:fld>
            <a:endParaRPr lang="en-US"/>
          </a:p>
        </p:txBody>
      </p:sp>
      <p:sp>
        <p:nvSpPr>
          <p:cNvPr id="5" name="Footer Placeholder 4">
            <a:extLst>
              <a:ext uri="{FF2B5EF4-FFF2-40B4-BE49-F238E27FC236}">
                <a16:creationId xmlns:a16="http://schemas.microsoft.com/office/drawing/2014/main" xmlns="" id="{15A390FF-A37B-0941-94F4-DEB484977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C41422D-283C-934B-939F-4EA3D7B7B925}"/>
              </a:ext>
            </a:extLst>
          </p:cNvPr>
          <p:cNvSpPr>
            <a:spLocks noGrp="1"/>
          </p:cNvSpPr>
          <p:nvPr>
            <p:ph type="sldNum" sz="quarter" idx="12"/>
          </p:nvPr>
        </p:nvSpPr>
        <p:spPr/>
        <p:txBody>
          <a:bodyPr/>
          <a:lstStyle/>
          <a:p>
            <a:fld id="{F9975628-894A-8B4F-83BD-0BC5F62E4F6A}" type="slidenum">
              <a:rPr lang="en-US" smtClean="0"/>
              <a:t>‹#›</a:t>
            </a:fld>
            <a:endParaRPr lang="en-US"/>
          </a:p>
        </p:txBody>
      </p:sp>
    </p:spTree>
    <p:extLst>
      <p:ext uri="{BB962C8B-B14F-4D97-AF65-F5344CB8AC3E}">
        <p14:creationId xmlns:p14="http://schemas.microsoft.com/office/powerpoint/2010/main" val="136954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A7267-AEFC-1044-BA8B-ED6316FEE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CF77477-2BED-7540-A0FE-2AF2BBCC58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6B3A789-6113-3B40-97CA-4FD8027F7FEF}"/>
              </a:ext>
            </a:extLst>
          </p:cNvPr>
          <p:cNvSpPr>
            <a:spLocks noGrp="1"/>
          </p:cNvSpPr>
          <p:nvPr>
            <p:ph type="dt" sz="half" idx="10"/>
          </p:nvPr>
        </p:nvSpPr>
        <p:spPr/>
        <p:txBody>
          <a:bodyPr/>
          <a:lstStyle/>
          <a:p>
            <a:fld id="{439B3E06-C2EC-6641-8BE9-405923A1A416}" type="datetime1">
              <a:rPr lang="en-US" smtClean="0"/>
              <a:t>6/12/2019</a:t>
            </a:fld>
            <a:endParaRPr lang="en-US"/>
          </a:p>
        </p:txBody>
      </p:sp>
      <p:sp>
        <p:nvSpPr>
          <p:cNvPr id="5" name="Footer Placeholder 4">
            <a:extLst>
              <a:ext uri="{FF2B5EF4-FFF2-40B4-BE49-F238E27FC236}">
                <a16:creationId xmlns:a16="http://schemas.microsoft.com/office/drawing/2014/main" xmlns="" id="{E0DDC34B-4F7E-014D-9FCE-49EFD21AE1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529CF8D-901F-984A-82AB-F208F82121EC}"/>
              </a:ext>
            </a:extLst>
          </p:cNvPr>
          <p:cNvSpPr>
            <a:spLocks noGrp="1"/>
          </p:cNvSpPr>
          <p:nvPr>
            <p:ph type="sldNum" sz="quarter" idx="12"/>
          </p:nvPr>
        </p:nvSpPr>
        <p:spPr/>
        <p:txBody>
          <a:bodyPr/>
          <a:lstStyle/>
          <a:p>
            <a:fld id="{F9975628-894A-8B4F-83BD-0BC5F62E4F6A}" type="slidenum">
              <a:rPr lang="en-US" smtClean="0"/>
              <a:t>‹#›</a:t>
            </a:fld>
            <a:endParaRPr lang="en-US"/>
          </a:p>
        </p:txBody>
      </p:sp>
    </p:spTree>
    <p:extLst>
      <p:ext uri="{BB962C8B-B14F-4D97-AF65-F5344CB8AC3E}">
        <p14:creationId xmlns:p14="http://schemas.microsoft.com/office/powerpoint/2010/main" val="411633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D848B6-9C91-9746-B61F-7BCD832B49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B9DF416-B664-0249-81B0-328FFA313D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378DFA5-E58E-2E4A-8A5B-F016ADDF12BE}"/>
              </a:ext>
            </a:extLst>
          </p:cNvPr>
          <p:cNvSpPr>
            <a:spLocks noGrp="1"/>
          </p:cNvSpPr>
          <p:nvPr>
            <p:ph type="dt" sz="half" idx="10"/>
          </p:nvPr>
        </p:nvSpPr>
        <p:spPr/>
        <p:txBody>
          <a:bodyPr/>
          <a:lstStyle/>
          <a:p>
            <a:fld id="{4AD1D6F3-247E-674B-B72B-ADDE696D3763}" type="datetime1">
              <a:rPr lang="en-US" smtClean="0"/>
              <a:t>6/12/2019</a:t>
            </a:fld>
            <a:endParaRPr lang="en-US"/>
          </a:p>
        </p:txBody>
      </p:sp>
      <p:sp>
        <p:nvSpPr>
          <p:cNvPr id="5" name="Footer Placeholder 4">
            <a:extLst>
              <a:ext uri="{FF2B5EF4-FFF2-40B4-BE49-F238E27FC236}">
                <a16:creationId xmlns:a16="http://schemas.microsoft.com/office/drawing/2014/main" xmlns="" id="{1801196F-81C2-1C45-8DA8-A43AA5260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EDE4EE9-FD60-0B4F-A2F4-E5DE78E665EC}"/>
              </a:ext>
            </a:extLst>
          </p:cNvPr>
          <p:cNvSpPr>
            <a:spLocks noGrp="1"/>
          </p:cNvSpPr>
          <p:nvPr>
            <p:ph type="sldNum" sz="quarter" idx="12"/>
          </p:nvPr>
        </p:nvSpPr>
        <p:spPr/>
        <p:txBody>
          <a:bodyPr/>
          <a:lstStyle/>
          <a:p>
            <a:fld id="{F9975628-894A-8B4F-83BD-0BC5F62E4F6A}" type="slidenum">
              <a:rPr lang="en-US" smtClean="0"/>
              <a:t>‹#›</a:t>
            </a:fld>
            <a:endParaRPr lang="en-US"/>
          </a:p>
        </p:txBody>
      </p:sp>
    </p:spTree>
    <p:extLst>
      <p:ext uri="{BB962C8B-B14F-4D97-AF65-F5344CB8AC3E}">
        <p14:creationId xmlns:p14="http://schemas.microsoft.com/office/powerpoint/2010/main" val="211935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ACC646-73C1-EA45-BA28-180CB0CD6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02575E-A7B4-D548-8B70-798EFA2CB04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99A38B7-8177-6C4D-AEF8-09E016A35E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53C6AB2-7270-7148-A368-7484FF94D9C6}"/>
              </a:ext>
            </a:extLst>
          </p:cNvPr>
          <p:cNvSpPr>
            <a:spLocks noGrp="1"/>
          </p:cNvSpPr>
          <p:nvPr>
            <p:ph type="dt" sz="half" idx="10"/>
          </p:nvPr>
        </p:nvSpPr>
        <p:spPr/>
        <p:txBody>
          <a:bodyPr/>
          <a:lstStyle/>
          <a:p>
            <a:fld id="{DAB0689A-BF30-7047-A710-158060EF734C}" type="datetime1">
              <a:rPr lang="en-US" smtClean="0"/>
              <a:t>6/12/2019</a:t>
            </a:fld>
            <a:endParaRPr lang="en-US"/>
          </a:p>
        </p:txBody>
      </p:sp>
      <p:sp>
        <p:nvSpPr>
          <p:cNvPr id="6" name="Footer Placeholder 5">
            <a:extLst>
              <a:ext uri="{FF2B5EF4-FFF2-40B4-BE49-F238E27FC236}">
                <a16:creationId xmlns:a16="http://schemas.microsoft.com/office/drawing/2014/main" xmlns="" id="{E4CDFC6C-C934-6E42-A0AF-FE5148A14E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D8C9B98-8115-3C42-B6DE-53680D7E618B}"/>
              </a:ext>
            </a:extLst>
          </p:cNvPr>
          <p:cNvSpPr>
            <a:spLocks noGrp="1"/>
          </p:cNvSpPr>
          <p:nvPr>
            <p:ph type="sldNum" sz="quarter" idx="12"/>
          </p:nvPr>
        </p:nvSpPr>
        <p:spPr/>
        <p:txBody>
          <a:bodyPr/>
          <a:lstStyle/>
          <a:p>
            <a:fld id="{F9975628-894A-8B4F-83BD-0BC5F62E4F6A}" type="slidenum">
              <a:rPr lang="en-US" smtClean="0"/>
              <a:t>‹#›</a:t>
            </a:fld>
            <a:endParaRPr lang="en-US"/>
          </a:p>
        </p:txBody>
      </p:sp>
    </p:spTree>
    <p:extLst>
      <p:ext uri="{BB962C8B-B14F-4D97-AF65-F5344CB8AC3E}">
        <p14:creationId xmlns:p14="http://schemas.microsoft.com/office/powerpoint/2010/main" val="230044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326317-DE28-E143-B1F6-7A9B5CEA7F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A1050A5-DF86-234C-B333-42A523379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5D61ADD-7B91-FD4F-A29F-97131FFAEC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CDA583B-429E-5343-B834-707978404F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77DC35A-D8F4-0441-A59A-B9A8C7A4DE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4911198-1CAB-FD4F-BD7E-6037F746C72F}"/>
              </a:ext>
            </a:extLst>
          </p:cNvPr>
          <p:cNvSpPr>
            <a:spLocks noGrp="1"/>
          </p:cNvSpPr>
          <p:nvPr>
            <p:ph type="dt" sz="half" idx="10"/>
          </p:nvPr>
        </p:nvSpPr>
        <p:spPr/>
        <p:txBody>
          <a:bodyPr/>
          <a:lstStyle/>
          <a:p>
            <a:fld id="{ED42AEDC-1E1E-954C-858E-CB8F54F9275C}" type="datetime1">
              <a:rPr lang="en-US" smtClean="0"/>
              <a:t>6/12/2019</a:t>
            </a:fld>
            <a:endParaRPr lang="en-US"/>
          </a:p>
        </p:txBody>
      </p:sp>
      <p:sp>
        <p:nvSpPr>
          <p:cNvPr id="8" name="Footer Placeholder 7">
            <a:extLst>
              <a:ext uri="{FF2B5EF4-FFF2-40B4-BE49-F238E27FC236}">
                <a16:creationId xmlns:a16="http://schemas.microsoft.com/office/drawing/2014/main" xmlns="" id="{BEBFD1FF-1865-4A4A-BEC1-94FF88A422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404D867-A6D1-4E49-B0CF-083A6EAD3001}"/>
              </a:ext>
            </a:extLst>
          </p:cNvPr>
          <p:cNvSpPr>
            <a:spLocks noGrp="1"/>
          </p:cNvSpPr>
          <p:nvPr>
            <p:ph type="sldNum" sz="quarter" idx="12"/>
          </p:nvPr>
        </p:nvSpPr>
        <p:spPr/>
        <p:txBody>
          <a:bodyPr/>
          <a:lstStyle/>
          <a:p>
            <a:fld id="{F9975628-894A-8B4F-83BD-0BC5F62E4F6A}" type="slidenum">
              <a:rPr lang="en-US" smtClean="0"/>
              <a:t>‹#›</a:t>
            </a:fld>
            <a:endParaRPr lang="en-US"/>
          </a:p>
        </p:txBody>
      </p:sp>
    </p:spTree>
    <p:extLst>
      <p:ext uri="{BB962C8B-B14F-4D97-AF65-F5344CB8AC3E}">
        <p14:creationId xmlns:p14="http://schemas.microsoft.com/office/powerpoint/2010/main" val="2466953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CD45C7-3E57-A946-A4C0-752C859734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5F57EAE-A2DD-E441-918E-29C582ACDBBA}"/>
              </a:ext>
            </a:extLst>
          </p:cNvPr>
          <p:cNvSpPr>
            <a:spLocks noGrp="1"/>
          </p:cNvSpPr>
          <p:nvPr>
            <p:ph type="dt" sz="half" idx="10"/>
          </p:nvPr>
        </p:nvSpPr>
        <p:spPr/>
        <p:txBody>
          <a:bodyPr/>
          <a:lstStyle/>
          <a:p>
            <a:fld id="{E2CD240B-4982-504C-A502-9B5F1274D756}" type="datetime1">
              <a:rPr lang="en-US" smtClean="0"/>
              <a:t>6/12/2019</a:t>
            </a:fld>
            <a:endParaRPr lang="en-US"/>
          </a:p>
        </p:txBody>
      </p:sp>
      <p:sp>
        <p:nvSpPr>
          <p:cNvPr id="4" name="Footer Placeholder 3">
            <a:extLst>
              <a:ext uri="{FF2B5EF4-FFF2-40B4-BE49-F238E27FC236}">
                <a16:creationId xmlns:a16="http://schemas.microsoft.com/office/drawing/2014/main" xmlns="" id="{4232CEC4-0686-464C-91EF-DCFC2BA70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21FFBF0-7414-4F44-AE6D-51EEA2EB39BC}"/>
              </a:ext>
            </a:extLst>
          </p:cNvPr>
          <p:cNvSpPr>
            <a:spLocks noGrp="1"/>
          </p:cNvSpPr>
          <p:nvPr>
            <p:ph type="sldNum" sz="quarter" idx="12"/>
          </p:nvPr>
        </p:nvSpPr>
        <p:spPr/>
        <p:txBody>
          <a:bodyPr/>
          <a:lstStyle/>
          <a:p>
            <a:fld id="{F9975628-894A-8B4F-83BD-0BC5F62E4F6A}" type="slidenum">
              <a:rPr lang="en-US" smtClean="0"/>
              <a:t>‹#›</a:t>
            </a:fld>
            <a:endParaRPr lang="en-US"/>
          </a:p>
        </p:txBody>
      </p:sp>
    </p:spTree>
    <p:extLst>
      <p:ext uri="{BB962C8B-B14F-4D97-AF65-F5344CB8AC3E}">
        <p14:creationId xmlns:p14="http://schemas.microsoft.com/office/powerpoint/2010/main" val="69740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5B340B0-E52A-0B47-B978-24E7B2814213}"/>
              </a:ext>
            </a:extLst>
          </p:cNvPr>
          <p:cNvSpPr>
            <a:spLocks noGrp="1"/>
          </p:cNvSpPr>
          <p:nvPr>
            <p:ph type="dt" sz="half" idx="10"/>
          </p:nvPr>
        </p:nvSpPr>
        <p:spPr/>
        <p:txBody>
          <a:bodyPr/>
          <a:lstStyle/>
          <a:p>
            <a:fld id="{B4EB8C99-AA11-7042-8EEF-7A0CF71AE5BC}" type="datetime1">
              <a:rPr lang="en-US" smtClean="0"/>
              <a:t>6/12/2019</a:t>
            </a:fld>
            <a:endParaRPr lang="en-US"/>
          </a:p>
        </p:txBody>
      </p:sp>
      <p:sp>
        <p:nvSpPr>
          <p:cNvPr id="3" name="Footer Placeholder 2">
            <a:extLst>
              <a:ext uri="{FF2B5EF4-FFF2-40B4-BE49-F238E27FC236}">
                <a16:creationId xmlns:a16="http://schemas.microsoft.com/office/drawing/2014/main" xmlns="" id="{BED25F2A-8FA7-1D4A-BA06-6E14CCA5A9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57DA011-8DF3-4E41-BAA8-A53DDCFFC34E}"/>
              </a:ext>
            </a:extLst>
          </p:cNvPr>
          <p:cNvSpPr>
            <a:spLocks noGrp="1"/>
          </p:cNvSpPr>
          <p:nvPr>
            <p:ph type="sldNum" sz="quarter" idx="12"/>
          </p:nvPr>
        </p:nvSpPr>
        <p:spPr/>
        <p:txBody>
          <a:bodyPr/>
          <a:lstStyle/>
          <a:p>
            <a:fld id="{F9975628-894A-8B4F-83BD-0BC5F62E4F6A}" type="slidenum">
              <a:rPr lang="en-US" smtClean="0"/>
              <a:t>‹#›</a:t>
            </a:fld>
            <a:endParaRPr lang="en-US"/>
          </a:p>
        </p:txBody>
      </p:sp>
    </p:spTree>
    <p:extLst>
      <p:ext uri="{BB962C8B-B14F-4D97-AF65-F5344CB8AC3E}">
        <p14:creationId xmlns:p14="http://schemas.microsoft.com/office/powerpoint/2010/main" val="1358642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DF0534-C1A0-F749-BC1F-28FBA67A46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97669D2-B621-CF4A-981C-BD26D6BB61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35E32AE-A344-EF4D-9FA8-98A59470D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ABC6996-0E0E-B449-82EF-06DB477AD99A}"/>
              </a:ext>
            </a:extLst>
          </p:cNvPr>
          <p:cNvSpPr>
            <a:spLocks noGrp="1"/>
          </p:cNvSpPr>
          <p:nvPr>
            <p:ph type="dt" sz="half" idx="10"/>
          </p:nvPr>
        </p:nvSpPr>
        <p:spPr/>
        <p:txBody>
          <a:bodyPr/>
          <a:lstStyle/>
          <a:p>
            <a:fld id="{AA5018ED-17E4-1843-A5A7-EF7256C1CE72}" type="datetime1">
              <a:rPr lang="en-US" smtClean="0"/>
              <a:t>6/12/2019</a:t>
            </a:fld>
            <a:endParaRPr lang="en-US"/>
          </a:p>
        </p:txBody>
      </p:sp>
      <p:sp>
        <p:nvSpPr>
          <p:cNvPr id="6" name="Footer Placeholder 5">
            <a:extLst>
              <a:ext uri="{FF2B5EF4-FFF2-40B4-BE49-F238E27FC236}">
                <a16:creationId xmlns:a16="http://schemas.microsoft.com/office/drawing/2014/main" xmlns="" id="{B20FA93A-CF72-2B4A-BFDA-29835BE31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AE1E6CA-3ADA-494E-A452-0E33C522987D}"/>
              </a:ext>
            </a:extLst>
          </p:cNvPr>
          <p:cNvSpPr>
            <a:spLocks noGrp="1"/>
          </p:cNvSpPr>
          <p:nvPr>
            <p:ph type="sldNum" sz="quarter" idx="12"/>
          </p:nvPr>
        </p:nvSpPr>
        <p:spPr/>
        <p:txBody>
          <a:bodyPr/>
          <a:lstStyle/>
          <a:p>
            <a:fld id="{F9975628-894A-8B4F-83BD-0BC5F62E4F6A}" type="slidenum">
              <a:rPr lang="en-US" smtClean="0"/>
              <a:t>‹#›</a:t>
            </a:fld>
            <a:endParaRPr lang="en-US"/>
          </a:p>
        </p:txBody>
      </p:sp>
    </p:spTree>
    <p:extLst>
      <p:ext uri="{BB962C8B-B14F-4D97-AF65-F5344CB8AC3E}">
        <p14:creationId xmlns:p14="http://schemas.microsoft.com/office/powerpoint/2010/main" val="1228879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E120C0-0CBE-1942-BD4C-3B4EA637D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1258EED-63F6-B548-8565-347E5D9EB3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D7FE681-452E-9440-B1B5-73145982A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EC3C517-A4FB-D848-90F6-F8B52374A867}"/>
              </a:ext>
            </a:extLst>
          </p:cNvPr>
          <p:cNvSpPr>
            <a:spLocks noGrp="1"/>
          </p:cNvSpPr>
          <p:nvPr>
            <p:ph type="dt" sz="half" idx="10"/>
          </p:nvPr>
        </p:nvSpPr>
        <p:spPr/>
        <p:txBody>
          <a:bodyPr/>
          <a:lstStyle/>
          <a:p>
            <a:fld id="{FF608D45-526A-4B49-B277-5F2F453125DD}" type="datetime1">
              <a:rPr lang="en-US" smtClean="0"/>
              <a:t>6/12/2019</a:t>
            </a:fld>
            <a:endParaRPr lang="en-US"/>
          </a:p>
        </p:txBody>
      </p:sp>
      <p:sp>
        <p:nvSpPr>
          <p:cNvPr id="6" name="Footer Placeholder 5">
            <a:extLst>
              <a:ext uri="{FF2B5EF4-FFF2-40B4-BE49-F238E27FC236}">
                <a16:creationId xmlns:a16="http://schemas.microsoft.com/office/drawing/2014/main" xmlns="" id="{243EB600-6F13-3E41-94E3-AE658D8B8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D374358-CB3E-FB4C-87CF-F861879266D0}"/>
              </a:ext>
            </a:extLst>
          </p:cNvPr>
          <p:cNvSpPr>
            <a:spLocks noGrp="1"/>
          </p:cNvSpPr>
          <p:nvPr>
            <p:ph type="sldNum" sz="quarter" idx="12"/>
          </p:nvPr>
        </p:nvSpPr>
        <p:spPr/>
        <p:txBody>
          <a:bodyPr/>
          <a:lstStyle/>
          <a:p>
            <a:fld id="{F9975628-894A-8B4F-83BD-0BC5F62E4F6A}" type="slidenum">
              <a:rPr lang="en-US" smtClean="0"/>
              <a:t>‹#›</a:t>
            </a:fld>
            <a:endParaRPr lang="en-US"/>
          </a:p>
        </p:txBody>
      </p:sp>
    </p:spTree>
    <p:extLst>
      <p:ext uri="{BB962C8B-B14F-4D97-AF65-F5344CB8AC3E}">
        <p14:creationId xmlns:p14="http://schemas.microsoft.com/office/powerpoint/2010/main" val="186052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0E4AE84-66E4-B344-8120-CE0C470936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5C3DF41-91B4-A14F-A453-6228E5B7B4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E764434-769E-9741-88D4-86F69BD100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F1C85-1FC3-4C40-910E-4BA3DE25B898}" type="datetime1">
              <a:rPr lang="en-US" smtClean="0"/>
              <a:t>6/12/2019</a:t>
            </a:fld>
            <a:endParaRPr lang="en-US"/>
          </a:p>
        </p:txBody>
      </p:sp>
      <p:sp>
        <p:nvSpPr>
          <p:cNvPr id="5" name="Footer Placeholder 4">
            <a:extLst>
              <a:ext uri="{FF2B5EF4-FFF2-40B4-BE49-F238E27FC236}">
                <a16:creationId xmlns:a16="http://schemas.microsoft.com/office/drawing/2014/main" xmlns="" id="{6E18596D-3E6E-634F-9FF5-D4E0CC7A6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13E7965-C9E6-1A40-9349-83496730F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75628-894A-8B4F-83BD-0BC5F62E4F6A}" type="slidenum">
              <a:rPr lang="en-US" smtClean="0"/>
              <a:t>‹#›</a:t>
            </a:fld>
            <a:endParaRPr lang="en-US"/>
          </a:p>
        </p:txBody>
      </p:sp>
    </p:spTree>
    <p:extLst>
      <p:ext uri="{BB962C8B-B14F-4D97-AF65-F5344CB8AC3E}">
        <p14:creationId xmlns:p14="http://schemas.microsoft.com/office/powerpoint/2010/main" val="366962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5966193-F97A-7B4C-8026-97A059AB6BCA}"/>
              </a:ext>
            </a:extLst>
          </p:cNvPr>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3" name="Rectangle 12" descr="decorative">
            <a:extLst>
              <a:ext uri="{FF2B5EF4-FFF2-40B4-BE49-F238E27FC236}">
                <a16:creationId xmlns:a16="http://schemas.microsoft.com/office/drawing/2014/main" xmlns="" id="{6E4FB119-F266-6B44-AB2A-C4549FB0A783}"/>
              </a:ext>
            </a:extLst>
          </p:cNvPr>
          <p:cNvSpPr/>
          <p:nvPr/>
        </p:nvSpPr>
        <p:spPr>
          <a:xfrm>
            <a:off x="0" y="1"/>
            <a:ext cx="12192000" cy="6857999"/>
          </a:xfrm>
          <a:prstGeom prst="rect">
            <a:avLst/>
          </a:prstGeom>
          <a:solidFill>
            <a:srgbClr val="0077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xmlns="" id="{676804FB-64F6-2B4F-8838-1F98E4923D7F}"/>
              </a:ext>
            </a:extLst>
          </p:cNvPr>
          <p:cNvSpPr txBox="1">
            <a:spLocks/>
          </p:cNvSpPr>
          <p:nvPr/>
        </p:nvSpPr>
        <p:spPr>
          <a:xfrm>
            <a:off x="1531315" y="3156507"/>
            <a:ext cx="9144000" cy="125723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chemeClr val="bg1"/>
                </a:solidFill>
                <a:latin typeface="Roboto Slab" pitchFamily="2" charset="0"/>
                <a:ea typeface="Roboto Slab" pitchFamily="2" charset="0"/>
              </a:rPr>
              <a:t>Welcome to the</a:t>
            </a:r>
            <a:r>
              <a:rPr lang="en-US" sz="3600" dirty="0">
                <a:solidFill>
                  <a:srgbClr val="FF0000"/>
                </a:solidFill>
                <a:latin typeface="Roboto Slab" pitchFamily="2" charset="0"/>
                <a:ea typeface="Roboto Slab" pitchFamily="2" charset="0"/>
              </a:rPr>
              <a:t> </a:t>
            </a:r>
            <a:r>
              <a:rPr lang="en-US" sz="3600" dirty="0">
                <a:solidFill>
                  <a:schemeClr val="bg1"/>
                </a:solidFill>
                <a:latin typeface="Roboto Slab" pitchFamily="2" charset="0"/>
                <a:ea typeface="Roboto Slab" pitchFamily="2" charset="0"/>
              </a:rPr>
              <a:t>2019-20 AP</a:t>
            </a:r>
            <a:r>
              <a:rPr lang="en-US" sz="3600" baseline="30000" dirty="0">
                <a:solidFill>
                  <a:schemeClr val="bg1"/>
                </a:solidFill>
                <a:latin typeface="Roboto Slab" pitchFamily="2" charset="0"/>
                <a:ea typeface="Roboto Slab" pitchFamily="2" charset="0"/>
              </a:rPr>
              <a:t>®</a:t>
            </a:r>
            <a:r>
              <a:rPr lang="en-US" sz="3600" dirty="0">
                <a:solidFill>
                  <a:schemeClr val="bg1"/>
                </a:solidFill>
                <a:latin typeface="Roboto Slab" pitchFamily="2" charset="0"/>
                <a:ea typeface="Roboto Slab" pitchFamily="2" charset="0"/>
              </a:rPr>
              <a:t> School </a:t>
            </a:r>
            <a:r>
              <a:rPr lang="en-US" sz="3600" dirty="0" smtClean="0">
                <a:solidFill>
                  <a:schemeClr val="bg1"/>
                </a:solidFill>
                <a:latin typeface="Roboto Slab" pitchFamily="2" charset="0"/>
                <a:ea typeface="Roboto Slab" pitchFamily="2" charset="0"/>
              </a:rPr>
              <a:t>Year</a:t>
            </a:r>
          </a:p>
          <a:p>
            <a:r>
              <a:rPr lang="en-US" sz="3600" dirty="0" smtClean="0">
                <a:solidFill>
                  <a:schemeClr val="bg1"/>
                </a:solidFill>
                <a:latin typeface="Roboto Slab" pitchFamily="2" charset="0"/>
                <a:ea typeface="Roboto Slab" pitchFamily="2" charset="0"/>
              </a:rPr>
              <a:t>At Neenah High</a:t>
            </a:r>
            <a:endParaRPr lang="en-US" sz="3600" dirty="0">
              <a:solidFill>
                <a:schemeClr val="bg1"/>
              </a:solidFill>
              <a:latin typeface="Roboto Slab" pitchFamily="2" charset="0"/>
              <a:ea typeface="Roboto Slab" pitchFamily="2" charset="0"/>
            </a:endParaRPr>
          </a:p>
        </p:txBody>
      </p:sp>
      <p:sp>
        <p:nvSpPr>
          <p:cNvPr id="16" name="Rectangle 15">
            <a:extLst>
              <a:ext uri="{FF2B5EF4-FFF2-40B4-BE49-F238E27FC236}">
                <a16:creationId xmlns:a16="http://schemas.microsoft.com/office/drawing/2014/main" xmlns="" id="{0E7EE529-0DE2-214F-907C-1F44725A8DE1}"/>
              </a:ext>
            </a:extLst>
          </p:cNvPr>
          <p:cNvSpPr/>
          <p:nvPr/>
        </p:nvSpPr>
        <p:spPr>
          <a:xfrm>
            <a:off x="1912776" y="2992475"/>
            <a:ext cx="8378889" cy="117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FE313758-D4D4-FA43-A4CF-A319B7220EF6}"/>
              </a:ext>
            </a:extLst>
          </p:cNvPr>
          <p:cNvPicPr>
            <a:picLocks noChangeAspect="1"/>
          </p:cNvPicPr>
          <p:nvPr/>
        </p:nvPicPr>
        <p:blipFill>
          <a:blip r:embed="rId4"/>
          <a:stretch>
            <a:fillRect/>
          </a:stretch>
        </p:blipFill>
        <p:spPr>
          <a:xfrm>
            <a:off x="8168328" y="6411191"/>
            <a:ext cx="1955800" cy="457200"/>
          </a:xfrm>
          <a:prstGeom prst="rect">
            <a:avLst/>
          </a:prstGeom>
        </p:spPr>
      </p:pic>
    </p:spTree>
    <p:extLst>
      <p:ext uri="{BB962C8B-B14F-4D97-AF65-F5344CB8AC3E}">
        <p14:creationId xmlns:p14="http://schemas.microsoft.com/office/powerpoint/2010/main" val="3538690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xmlns="" id="{8F431EBE-6127-434F-857B-3D37BB47F2C4}"/>
              </a:ext>
            </a:extLst>
          </p:cNvPr>
          <p:cNvSpPr/>
          <p:nvPr/>
        </p:nvSpPr>
        <p:spPr>
          <a:xfrm>
            <a:off x="0" y="0"/>
            <a:ext cx="2412709" cy="6858000"/>
          </a:xfrm>
          <a:prstGeom prst="rect">
            <a:avLst/>
          </a:prstGeom>
          <a:solidFill>
            <a:srgbClr val="B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4D0B4CE4-2E1A-3D40-B9F7-4CA9A2E6A6B2}"/>
              </a:ext>
            </a:extLst>
          </p:cNvPr>
          <p:cNvSpPr>
            <a:spLocks noGrp="1"/>
          </p:cNvSpPr>
          <p:nvPr>
            <p:ph type="sldNum" sz="quarter" idx="12"/>
          </p:nvPr>
        </p:nvSpPr>
        <p:spPr>
          <a:xfrm>
            <a:off x="9068322" y="6257494"/>
            <a:ext cx="2743200" cy="365125"/>
          </a:xfrm>
        </p:spPr>
        <p:txBody>
          <a:bodyPr/>
          <a:lstStyle/>
          <a:p>
            <a:fld id="{F9975628-894A-8B4F-83BD-0BC5F62E4F6A}" type="slidenum">
              <a:rPr lang="en-US" smtClean="0"/>
              <a:t>10</a:t>
            </a:fld>
            <a:endParaRPr lang="en-US"/>
          </a:p>
        </p:txBody>
      </p:sp>
      <p:sp>
        <p:nvSpPr>
          <p:cNvPr id="5" name="Rectangle 4">
            <a:extLst>
              <a:ext uri="{FF2B5EF4-FFF2-40B4-BE49-F238E27FC236}">
                <a16:creationId xmlns:a16="http://schemas.microsoft.com/office/drawing/2014/main" xmlns="" id="{EEFC9552-F36D-034F-998A-9DD6C5905B03}"/>
              </a:ext>
            </a:extLst>
          </p:cNvPr>
          <p:cNvSpPr/>
          <p:nvPr/>
        </p:nvSpPr>
        <p:spPr>
          <a:xfrm>
            <a:off x="212321" y="480046"/>
            <a:ext cx="1991233"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xmlns="" id="{67319293-8719-2344-ADAA-F62CE22514A0}"/>
              </a:ext>
            </a:extLst>
          </p:cNvPr>
          <p:cNvSpPr txBox="1">
            <a:spLocks/>
          </p:cNvSpPr>
          <p:nvPr/>
        </p:nvSpPr>
        <p:spPr>
          <a:xfrm>
            <a:off x="2856784" y="664353"/>
            <a:ext cx="8934450" cy="6146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Roboto Slab"/>
              </a:rPr>
              <a:t>AP Exam Fees for 2019-20: The base exam fee </a:t>
            </a:r>
            <a:r>
              <a:rPr lang="en-US" sz="3200" b="1">
                <a:latin typeface="Roboto Slab"/>
              </a:rPr>
              <a:t>is not changing</a:t>
            </a:r>
            <a:endParaRPr lang="en-US" sz="3200">
              <a:latin typeface="Roboto Slab"/>
              <a:ea typeface="Roboto Slab" pitchFamily="2" charset="0"/>
            </a:endParaRPr>
          </a:p>
        </p:txBody>
      </p:sp>
      <p:pic>
        <p:nvPicPr>
          <p:cNvPr id="3" name="Picture 2" descr="decorative">
            <a:extLst>
              <a:ext uri="{FF2B5EF4-FFF2-40B4-BE49-F238E27FC236}">
                <a16:creationId xmlns:a16="http://schemas.microsoft.com/office/drawing/2014/main" xmlns="" id="{EC15EC50-90BC-3A47-AE43-AB98EA997E4D}"/>
              </a:ext>
            </a:extLst>
          </p:cNvPr>
          <p:cNvPicPr>
            <a:picLocks noChangeAspect="1"/>
          </p:cNvPicPr>
          <p:nvPr/>
        </p:nvPicPr>
        <p:blipFill>
          <a:blip r:embed="rId3"/>
          <a:stretch>
            <a:fillRect/>
          </a:stretch>
        </p:blipFill>
        <p:spPr>
          <a:xfrm>
            <a:off x="306006" y="1064303"/>
            <a:ext cx="2025588" cy="1697636"/>
          </a:xfrm>
          <a:prstGeom prst="rect">
            <a:avLst/>
          </a:prstGeom>
        </p:spPr>
      </p:pic>
      <p:pic>
        <p:nvPicPr>
          <p:cNvPr id="8" name="Picture 7">
            <a:extLst>
              <a:ext uri="{FF2B5EF4-FFF2-40B4-BE49-F238E27FC236}">
                <a16:creationId xmlns:a16="http://schemas.microsoft.com/office/drawing/2014/main" xmlns="" id="{058545F7-B211-D84F-BD4E-0AE6D8135A5D}"/>
              </a:ext>
            </a:extLst>
          </p:cNvPr>
          <p:cNvPicPr>
            <a:picLocks noChangeAspect="1"/>
          </p:cNvPicPr>
          <p:nvPr/>
        </p:nvPicPr>
        <p:blipFill>
          <a:blip r:embed="rId4"/>
          <a:stretch>
            <a:fillRect/>
          </a:stretch>
        </p:blipFill>
        <p:spPr>
          <a:xfrm>
            <a:off x="512789" y="6211806"/>
            <a:ext cx="1397000" cy="457200"/>
          </a:xfrm>
          <a:prstGeom prst="rect">
            <a:avLst/>
          </a:prstGeom>
        </p:spPr>
      </p:pic>
      <p:sp>
        <p:nvSpPr>
          <p:cNvPr id="17" name="Rectangle 16">
            <a:extLst>
              <a:ext uri="{FF2B5EF4-FFF2-40B4-BE49-F238E27FC236}">
                <a16:creationId xmlns:a16="http://schemas.microsoft.com/office/drawing/2014/main" xmlns="" id="{BAF0D175-FCA9-1B4E-8A59-9408978D7D6E}"/>
              </a:ext>
            </a:extLst>
          </p:cNvPr>
          <p:cNvSpPr/>
          <p:nvPr/>
        </p:nvSpPr>
        <p:spPr>
          <a:xfrm>
            <a:off x="2920093" y="460996"/>
            <a:ext cx="8808357" cy="82296"/>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16250" y="4470400"/>
            <a:ext cx="7880350" cy="492443"/>
          </a:xfrm>
          <a:prstGeom prst="rect">
            <a:avLst/>
          </a:prstGeom>
          <a:noFill/>
        </p:spPr>
        <p:txBody>
          <a:bodyPr wrap="square" rtlCol="0" anchor="t">
            <a:spAutoFit/>
          </a:bodyPr>
          <a:lstStyle/>
          <a:p>
            <a:r>
              <a:rPr lang="en-US" sz="1300" b="1">
                <a:latin typeface="Roboto" panose="02000000000000000000" pitchFamily="2" charset="0"/>
                <a:ea typeface="Roboto" panose="02000000000000000000" pitchFamily="2" charset="0"/>
              </a:rPr>
              <a:t/>
            </a:r>
            <a:br>
              <a:rPr lang="en-US" sz="1300" b="1">
                <a:latin typeface="Roboto" panose="02000000000000000000" pitchFamily="2" charset="0"/>
                <a:ea typeface="Roboto" panose="02000000000000000000" pitchFamily="2" charset="0"/>
              </a:rPr>
            </a:br>
            <a:r>
              <a:rPr lang="en-US" sz="1300" b="1">
                <a:latin typeface="Roboto"/>
                <a:ea typeface="Roboto" panose="02000000000000000000" pitchFamily="2" charset="0"/>
              </a:rPr>
              <a:t> </a:t>
            </a:r>
            <a:endParaRPr lang="en-US" sz="1300" b="1">
              <a:latin typeface="Roboto" panose="02000000000000000000" pitchFamily="2" charset="0"/>
              <a:ea typeface="Roboto" panose="02000000000000000000" pitchFamily="2"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52409491"/>
              </p:ext>
            </p:extLst>
          </p:nvPr>
        </p:nvGraphicFramePr>
        <p:xfrm>
          <a:off x="2946677" y="2725087"/>
          <a:ext cx="7685644" cy="1670145"/>
        </p:xfrm>
        <a:graphic>
          <a:graphicData uri="http://schemas.openxmlformats.org/drawingml/2006/table">
            <a:tbl>
              <a:tblPr firstRow="1" bandRow="1">
                <a:tableStyleId>{5C22544A-7EE6-4342-B048-85BDC9FD1C3A}</a:tableStyleId>
              </a:tblPr>
              <a:tblGrid>
                <a:gridCol w="2534406">
                  <a:extLst>
                    <a:ext uri="{9D8B030D-6E8A-4147-A177-3AD203B41FA5}">
                      <a16:colId xmlns:a16="http://schemas.microsoft.com/office/drawing/2014/main" xmlns="" val="20000"/>
                    </a:ext>
                  </a:extLst>
                </a:gridCol>
                <a:gridCol w="3513767">
                  <a:extLst>
                    <a:ext uri="{9D8B030D-6E8A-4147-A177-3AD203B41FA5}">
                      <a16:colId xmlns:a16="http://schemas.microsoft.com/office/drawing/2014/main" xmlns="" val="20001"/>
                    </a:ext>
                  </a:extLst>
                </a:gridCol>
                <a:gridCol w="1637471">
                  <a:extLst>
                    <a:ext uri="{9D8B030D-6E8A-4147-A177-3AD203B41FA5}">
                      <a16:colId xmlns:a16="http://schemas.microsoft.com/office/drawing/2014/main" xmlns="" val="20002"/>
                    </a:ext>
                  </a:extLst>
                </a:gridCol>
              </a:tblGrid>
              <a:tr h="546338">
                <a:tc>
                  <a:txBody>
                    <a:bodyPr/>
                    <a:lstStyle/>
                    <a:p>
                      <a:r>
                        <a:rPr lang="en-US" b="1">
                          <a:solidFill>
                            <a:srgbClr val="0077C8"/>
                          </a:solidFill>
                          <a:latin typeface="Roboto"/>
                          <a:ea typeface="Roboto" panose="02000000000000000000" pitchFamily="2" charset="0"/>
                        </a:rPr>
                        <a:t>Fall registration</a:t>
                      </a:r>
                      <a:endParaRPr lang="en-US">
                        <a:latin typeface="Roboto"/>
                      </a:endParaRPr>
                    </a:p>
                  </a:txBody>
                  <a:tcPr>
                    <a:noFill/>
                  </a:tcPr>
                </a:tc>
                <a:tc>
                  <a:txBody>
                    <a:bodyPr/>
                    <a:lstStyle/>
                    <a:p>
                      <a:r>
                        <a:rPr lang="en-US" b="0">
                          <a:solidFill>
                            <a:schemeClr val="tx1"/>
                          </a:solidFill>
                          <a:latin typeface="Roboto"/>
                          <a:ea typeface="Roboto" panose="02000000000000000000" pitchFamily="2" charset="0"/>
                        </a:rPr>
                        <a:t>Exam ordered by Nov. 15</a:t>
                      </a:r>
                    </a:p>
                  </a:txBody>
                  <a:tcPr>
                    <a:noFill/>
                  </a:tcPr>
                </a:tc>
                <a:tc>
                  <a:txBody>
                    <a:bodyPr/>
                    <a:lstStyle/>
                    <a:p>
                      <a:pPr algn="r"/>
                      <a:r>
                        <a:rPr lang="en-US" b="0" dirty="0">
                          <a:solidFill>
                            <a:schemeClr val="tx1"/>
                          </a:solidFill>
                          <a:latin typeface="Roboto"/>
                          <a:ea typeface="Roboto" panose="02000000000000000000" pitchFamily="2" charset="0"/>
                        </a:rPr>
                        <a:t> $94</a:t>
                      </a:r>
                    </a:p>
                  </a:txBody>
                  <a:tcPr>
                    <a:noFill/>
                  </a:tcPr>
                </a:tc>
                <a:extLst>
                  <a:ext uri="{0D108BD9-81ED-4DB2-BD59-A6C34878D82A}">
                    <a16:rowId xmlns:a16="http://schemas.microsoft.com/office/drawing/2014/main" xmlns="" val="10000"/>
                  </a:ext>
                </a:extLst>
              </a:tr>
              <a:tr h="483727">
                <a:tc>
                  <a:txBody>
                    <a:bodyPr/>
                    <a:lstStyle/>
                    <a:p>
                      <a:r>
                        <a:rPr lang="en-US" b="1">
                          <a:solidFill>
                            <a:srgbClr val="0077C8"/>
                          </a:solidFill>
                          <a:latin typeface="Roboto"/>
                          <a:ea typeface="Roboto" panose="02000000000000000000" pitchFamily="2" charset="0"/>
                        </a:rPr>
                        <a:t>Late registration</a:t>
                      </a:r>
                      <a:endParaRPr lang="en-US">
                        <a:latin typeface="Roboto"/>
                      </a:endParaRPr>
                    </a:p>
                  </a:txBody>
                  <a:tcPr>
                    <a:noFill/>
                  </a:tcPr>
                </a:tc>
                <a:tc>
                  <a:txBody>
                    <a:bodyPr/>
                    <a:lstStyle/>
                    <a:p>
                      <a:r>
                        <a:rPr lang="en-US">
                          <a:latin typeface="Roboto"/>
                          <a:ea typeface="Roboto" panose="02000000000000000000" pitchFamily="2" charset="0"/>
                        </a:rPr>
                        <a:t>Ordered Nov. 16–Mar 13</a:t>
                      </a:r>
                    </a:p>
                  </a:txBody>
                  <a:tcPr>
                    <a:noFill/>
                  </a:tcPr>
                </a:tc>
                <a:tc>
                  <a:txBody>
                    <a:bodyPr/>
                    <a:lstStyle/>
                    <a:p>
                      <a:pPr algn="r"/>
                      <a:r>
                        <a:rPr lang="en-US">
                          <a:latin typeface="Roboto"/>
                          <a:ea typeface="Roboto" panose="02000000000000000000" pitchFamily="2" charset="0"/>
                        </a:rPr>
                        <a:t>$94 + $40 fee</a:t>
                      </a:r>
                    </a:p>
                  </a:txBody>
                  <a:tcPr>
                    <a:noFill/>
                  </a:tcPr>
                </a:tc>
                <a:extLst>
                  <a:ext uri="{0D108BD9-81ED-4DB2-BD59-A6C34878D82A}">
                    <a16:rowId xmlns:a16="http://schemas.microsoft.com/office/drawing/2014/main" xmlns="" val="10001"/>
                  </a:ext>
                </a:extLst>
              </a:tr>
              <a:tr h="553926">
                <a:tc>
                  <a:txBody>
                    <a:bodyPr/>
                    <a:lstStyle/>
                    <a:p>
                      <a:r>
                        <a:rPr lang="en-US" b="1">
                          <a:solidFill>
                            <a:srgbClr val="0077C8"/>
                          </a:solidFill>
                          <a:latin typeface="Roboto"/>
                          <a:ea typeface="Roboto" panose="02000000000000000000" pitchFamily="2" charset="0"/>
                        </a:rPr>
                        <a:t>Unused/</a:t>
                      </a:r>
                    </a:p>
                    <a:p>
                      <a:r>
                        <a:rPr lang="en-US" b="1">
                          <a:solidFill>
                            <a:srgbClr val="0077C8"/>
                          </a:solidFill>
                          <a:latin typeface="Roboto"/>
                          <a:ea typeface="Roboto" panose="02000000000000000000" pitchFamily="2" charset="0"/>
                        </a:rPr>
                        <a:t>canceled exam</a:t>
                      </a:r>
                      <a:endParaRPr lang="en-US">
                        <a:latin typeface="Roboto"/>
                      </a:endParaRPr>
                    </a:p>
                  </a:txBody>
                  <a:tcPr>
                    <a:noFill/>
                  </a:tcPr>
                </a:tc>
                <a:tc>
                  <a:txBody>
                    <a:bodyPr/>
                    <a:lstStyle/>
                    <a:p>
                      <a:r>
                        <a:rPr lang="en-US">
                          <a:latin typeface="Roboto"/>
                          <a:ea typeface="Roboto" panose="02000000000000000000" pitchFamily="2" charset="0"/>
                        </a:rPr>
                        <a:t>Exam that is canceled</a:t>
                      </a:r>
                    </a:p>
                    <a:p>
                      <a:r>
                        <a:rPr lang="en-US">
                          <a:latin typeface="Roboto"/>
                          <a:ea typeface="Roboto" panose="02000000000000000000" pitchFamily="2" charset="0"/>
                        </a:rPr>
                        <a:t>or not taken by the student </a:t>
                      </a: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dirty="0">
                        <a:latin typeface="Roboto" panose="02000000000000000000" pitchFamily="2" charset="0"/>
                        <a:ea typeface="Roboto" panose="02000000000000000000" pitchFamily="2" charset="0"/>
                      </a:endParaRPr>
                    </a:p>
                    <a:p>
                      <a:pPr marL="0" marR="0" indent="0" algn="r" rtl="0">
                        <a:lnSpc>
                          <a:spcPct val="100000"/>
                        </a:lnSpc>
                        <a:spcBef>
                          <a:spcPts val="0"/>
                        </a:spcBef>
                        <a:spcAft>
                          <a:spcPts val="0"/>
                        </a:spcAft>
                        <a:buFontTx/>
                        <a:buNone/>
                      </a:pPr>
                      <a:r>
                        <a:rPr lang="en-US" dirty="0">
                          <a:latin typeface="Roboto"/>
                          <a:ea typeface="Roboto" panose="02000000000000000000" pitchFamily="2" charset="0"/>
                        </a:rPr>
                        <a:t>$40 fee</a:t>
                      </a:r>
                    </a:p>
                  </a:txBody>
                  <a:tcPr>
                    <a:noFill/>
                  </a:tcPr>
                </a:tc>
                <a:extLst>
                  <a:ext uri="{0D108BD9-81ED-4DB2-BD59-A6C34878D82A}">
                    <a16:rowId xmlns:a16="http://schemas.microsoft.com/office/drawing/2014/main" xmlns="" val="10002"/>
                  </a:ext>
                </a:extLst>
              </a:tr>
            </a:tbl>
          </a:graphicData>
        </a:graphic>
      </p:graphicFrame>
      <p:sp>
        <p:nvSpPr>
          <p:cNvPr id="15" name="TextBox 14">
            <a:extLst>
              <a:ext uri="{FF2B5EF4-FFF2-40B4-BE49-F238E27FC236}">
                <a16:creationId xmlns:a16="http://schemas.microsoft.com/office/drawing/2014/main" xmlns="" id="{35696141-1078-EF49-B8E8-6A574EDE3BA7}"/>
              </a:ext>
            </a:extLst>
          </p:cNvPr>
          <p:cNvSpPr txBox="1"/>
          <p:nvPr/>
        </p:nvSpPr>
        <p:spPr>
          <a:xfrm>
            <a:off x="95391" y="595384"/>
            <a:ext cx="2250262" cy="400110"/>
          </a:xfrm>
          <a:prstGeom prst="rect">
            <a:avLst/>
          </a:prstGeom>
          <a:noFill/>
        </p:spPr>
        <p:txBody>
          <a:bodyPr wrap="square" rtlCol="0">
            <a:spAutoFit/>
          </a:bodyPr>
          <a:lstStyle/>
          <a:p>
            <a:pPr algn="ctr"/>
            <a:r>
              <a:rPr lang="en-US" sz="2000" b="1">
                <a:latin typeface="Roboto Slab" pitchFamily="2" charset="0"/>
                <a:ea typeface="Roboto Slab" pitchFamily="2" charset="0"/>
              </a:rPr>
              <a:t>Fall Registration</a:t>
            </a:r>
            <a:endParaRPr lang="en-US" sz="2000"/>
          </a:p>
        </p:txBody>
      </p:sp>
      <p:sp>
        <p:nvSpPr>
          <p:cNvPr id="16" name="Rectangle 16">
            <a:extLst>
              <a:ext uri="{FF2B5EF4-FFF2-40B4-BE49-F238E27FC236}">
                <a16:creationId xmlns:a16="http://schemas.microsoft.com/office/drawing/2014/main" xmlns="" id="{1DCEBA2A-C129-4468-B5D9-6E8A691B6D35}"/>
              </a:ext>
            </a:extLst>
          </p:cNvPr>
          <p:cNvSpPr/>
          <p:nvPr/>
        </p:nvSpPr>
        <p:spPr>
          <a:xfrm>
            <a:off x="2920093" y="2154748"/>
            <a:ext cx="7738808" cy="444500"/>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CDE"/>
              </a:solidFill>
            </a:endParaRPr>
          </a:p>
        </p:txBody>
      </p:sp>
      <p:sp>
        <p:nvSpPr>
          <p:cNvPr id="18" name="TextBox 17">
            <a:extLst>
              <a:ext uri="{FF2B5EF4-FFF2-40B4-BE49-F238E27FC236}">
                <a16:creationId xmlns:a16="http://schemas.microsoft.com/office/drawing/2014/main" xmlns="" id="{A1F5BFB0-7915-4D26-82F4-2296150B6833}"/>
              </a:ext>
            </a:extLst>
          </p:cNvPr>
          <p:cNvSpPr txBox="1"/>
          <p:nvPr/>
        </p:nvSpPr>
        <p:spPr>
          <a:xfrm>
            <a:off x="5497916" y="2154748"/>
            <a:ext cx="5619750" cy="369332"/>
          </a:xfrm>
          <a:prstGeom prst="rect">
            <a:avLst/>
          </a:prstGeom>
          <a:noFill/>
        </p:spPr>
        <p:txBody>
          <a:bodyPr wrap="square" rtlCol="0">
            <a:spAutoFit/>
          </a:bodyPr>
          <a:lstStyle/>
          <a:p>
            <a:r>
              <a:rPr lang="en-US" b="1" dirty="0">
                <a:solidFill>
                  <a:schemeClr val="bg1"/>
                </a:solidFill>
                <a:latin typeface="Roboto" panose="02000000000000000000" pitchFamily="2" charset="0"/>
                <a:ea typeface="Roboto" panose="02000000000000000000" pitchFamily="2" charset="0"/>
              </a:rPr>
              <a:t>Description                                              Cost/Exam</a:t>
            </a:r>
          </a:p>
        </p:txBody>
      </p:sp>
      <p:sp>
        <p:nvSpPr>
          <p:cNvPr id="19" name="Title 1">
            <a:extLst>
              <a:ext uri="{FF2B5EF4-FFF2-40B4-BE49-F238E27FC236}">
                <a16:creationId xmlns:a16="http://schemas.microsoft.com/office/drawing/2014/main" xmlns="" id="{D3084380-EF8C-4067-9C8E-DF1972B7F2E0}"/>
              </a:ext>
            </a:extLst>
          </p:cNvPr>
          <p:cNvSpPr txBox="1">
            <a:spLocks/>
          </p:cNvSpPr>
          <p:nvPr/>
        </p:nvSpPr>
        <p:spPr>
          <a:xfrm>
            <a:off x="3277183" y="5052585"/>
            <a:ext cx="8231483" cy="12016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solidFill>
                  <a:srgbClr val="0077C8"/>
                </a:solidFill>
                <a:latin typeface="Roboto Slab" pitchFamily="2" charset="0"/>
                <a:ea typeface="Roboto Slab" pitchFamily="2" charset="0"/>
              </a:rPr>
              <a:t>What’s new? </a:t>
            </a:r>
            <a:r>
              <a:rPr lang="en-US" sz="2400">
                <a:latin typeface="Roboto Slab" pitchFamily="2" charset="0"/>
                <a:ea typeface="Roboto Slab" pitchFamily="2" charset="0"/>
              </a:rPr>
              <a:t>There will be a $40 fee for late exam registrations and unused or canceled exams.</a:t>
            </a:r>
          </a:p>
        </p:txBody>
      </p:sp>
      <p:sp>
        <p:nvSpPr>
          <p:cNvPr id="20" name="Rectangle 19">
            <a:extLst>
              <a:ext uri="{FF2B5EF4-FFF2-40B4-BE49-F238E27FC236}">
                <a16:creationId xmlns:a16="http://schemas.microsoft.com/office/drawing/2014/main" xmlns="" id="{5CD3169B-B3E6-4E88-8481-96D23B93D669}"/>
              </a:ext>
            </a:extLst>
          </p:cNvPr>
          <p:cNvSpPr/>
          <p:nvPr/>
        </p:nvSpPr>
        <p:spPr>
          <a:xfrm>
            <a:off x="3016250" y="5122605"/>
            <a:ext cx="260933" cy="255743"/>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146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xmlns="" id="{8F431EBE-6127-434F-857B-3D37BB47F2C4}"/>
              </a:ext>
            </a:extLst>
          </p:cNvPr>
          <p:cNvSpPr/>
          <p:nvPr/>
        </p:nvSpPr>
        <p:spPr>
          <a:xfrm>
            <a:off x="0" y="0"/>
            <a:ext cx="2412709" cy="6858000"/>
          </a:xfrm>
          <a:prstGeom prst="rect">
            <a:avLst/>
          </a:prstGeom>
          <a:solidFill>
            <a:srgbClr val="B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4D0B4CE4-2E1A-3D40-B9F7-4CA9A2E6A6B2}"/>
              </a:ext>
            </a:extLst>
          </p:cNvPr>
          <p:cNvSpPr>
            <a:spLocks noGrp="1"/>
          </p:cNvSpPr>
          <p:nvPr>
            <p:ph type="sldNum" sz="quarter" idx="12"/>
          </p:nvPr>
        </p:nvSpPr>
        <p:spPr>
          <a:xfrm>
            <a:off x="9068322" y="6257494"/>
            <a:ext cx="2743200" cy="365125"/>
          </a:xfrm>
        </p:spPr>
        <p:txBody>
          <a:bodyPr/>
          <a:lstStyle/>
          <a:p>
            <a:fld id="{F9975628-894A-8B4F-83BD-0BC5F62E4F6A}" type="slidenum">
              <a:rPr lang="en-US" smtClean="0"/>
              <a:t>11</a:t>
            </a:fld>
            <a:endParaRPr lang="en-US"/>
          </a:p>
        </p:txBody>
      </p:sp>
      <p:sp>
        <p:nvSpPr>
          <p:cNvPr id="5" name="Rectangle 4">
            <a:extLst>
              <a:ext uri="{FF2B5EF4-FFF2-40B4-BE49-F238E27FC236}">
                <a16:creationId xmlns:a16="http://schemas.microsoft.com/office/drawing/2014/main" xmlns="" id="{EEFC9552-F36D-034F-998A-9DD6C5905B03}"/>
              </a:ext>
            </a:extLst>
          </p:cNvPr>
          <p:cNvSpPr/>
          <p:nvPr/>
        </p:nvSpPr>
        <p:spPr>
          <a:xfrm>
            <a:off x="212321" y="480046"/>
            <a:ext cx="1991233"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xmlns="" id="{67319293-8719-2344-ADAA-F62CE22514A0}"/>
              </a:ext>
            </a:extLst>
          </p:cNvPr>
          <p:cNvSpPr txBox="1">
            <a:spLocks/>
          </p:cNvSpPr>
          <p:nvPr/>
        </p:nvSpPr>
        <p:spPr>
          <a:xfrm>
            <a:off x="2856784" y="664353"/>
            <a:ext cx="8934450" cy="12487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Roboto Slab"/>
              </a:rPr>
              <a:t>AP Exam Fees for 2019-20: The base exam fee </a:t>
            </a:r>
            <a:r>
              <a:rPr lang="en-US" sz="3200" b="1" dirty="0">
                <a:latin typeface="Roboto Slab"/>
              </a:rPr>
              <a:t>is not </a:t>
            </a:r>
            <a:r>
              <a:rPr lang="en-US" sz="3200" b="1" dirty="0" smtClean="0">
                <a:latin typeface="Roboto Slab"/>
              </a:rPr>
              <a:t>changing.</a:t>
            </a:r>
          </a:p>
          <a:p>
            <a:endParaRPr lang="en-US" sz="3200" b="1" dirty="0">
              <a:latin typeface="Roboto Slab"/>
              <a:ea typeface="Roboto Slab" pitchFamily="2" charset="0"/>
            </a:endParaRPr>
          </a:p>
          <a:p>
            <a:r>
              <a:rPr lang="en-US" sz="3200" dirty="0" smtClean="0">
                <a:latin typeface="Roboto Slab"/>
                <a:ea typeface="Roboto Slab" pitchFamily="2" charset="0"/>
              </a:rPr>
              <a:t>Also not changing is our policy of supporting low income students. Although we will require a $40/exam ordering fee in the fall, all payments from students who qualify for free/reduced lunch will be </a:t>
            </a:r>
            <a:r>
              <a:rPr lang="en-US" sz="3200" b="1" dirty="0" smtClean="0">
                <a:latin typeface="Roboto Slab"/>
                <a:ea typeface="Roboto Slab" pitchFamily="2" charset="0"/>
              </a:rPr>
              <a:t>refunded</a:t>
            </a:r>
            <a:r>
              <a:rPr lang="en-US" sz="3200" dirty="0" smtClean="0">
                <a:latin typeface="Roboto Slab"/>
                <a:ea typeface="Roboto Slab" pitchFamily="2" charset="0"/>
              </a:rPr>
              <a:t> at the end of the year, providing students complete the exams for which they registered.</a:t>
            </a:r>
          </a:p>
          <a:p>
            <a:endParaRPr lang="en-US" sz="2000" dirty="0" smtClean="0">
              <a:latin typeface="Roboto Slab"/>
              <a:ea typeface="Roboto Slab" pitchFamily="2" charset="0"/>
            </a:endParaRPr>
          </a:p>
          <a:p>
            <a:r>
              <a:rPr lang="en-US" sz="2000" dirty="0" smtClean="0">
                <a:latin typeface="Roboto Slab"/>
                <a:ea typeface="Roboto Slab" pitchFamily="2" charset="0"/>
              </a:rPr>
              <a:t>Why charge an ordering fee? We must pay $40 for each unused exam.</a:t>
            </a:r>
            <a:endParaRPr lang="en-US" sz="2000" dirty="0">
              <a:latin typeface="Roboto Slab"/>
              <a:ea typeface="Roboto Slab" pitchFamily="2" charset="0"/>
            </a:endParaRPr>
          </a:p>
        </p:txBody>
      </p:sp>
      <p:pic>
        <p:nvPicPr>
          <p:cNvPr id="3" name="Picture 2" descr="decorative">
            <a:extLst>
              <a:ext uri="{FF2B5EF4-FFF2-40B4-BE49-F238E27FC236}">
                <a16:creationId xmlns:a16="http://schemas.microsoft.com/office/drawing/2014/main" xmlns="" id="{EC15EC50-90BC-3A47-AE43-AB98EA997E4D}"/>
              </a:ext>
            </a:extLst>
          </p:cNvPr>
          <p:cNvPicPr>
            <a:picLocks noChangeAspect="1"/>
          </p:cNvPicPr>
          <p:nvPr/>
        </p:nvPicPr>
        <p:blipFill>
          <a:blip r:embed="rId3"/>
          <a:stretch>
            <a:fillRect/>
          </a:stretch>
        </p:blipFill>
        <p:spPr>
          <a:xfrm>
            <a:off x="306006" y="1064303"/>
            <a:ext cx="2025588" cy="1697636"/>
          </a:xfrm>
          <a:prstGeom prst="rect">
            <a:avLst/>
          </a:prstGeom>
        </p:spPr>
      </p:pic>
      <p:pic>
        <p:nvPicPr>
          <p:cNvPr id="8" name="Picture 7">
            <a:extLst>
              <a:ext uri="{FF2B5EF4-FFF2-40B4-BE49-F238E27FC236}">
                <a16:creationId xmlns:a16="http://schemas.microsoft.com/office/drawing/2014/main" xmlns="" id="{058545F7-B211-D84F-BD4E-0AE6D8135A5D}"/>
              </a:ext>
            </a:extLst>
          </p:cNvPr>
          <p:cNvPicPr>
            <a:picLocks noChangeAspect="1"/>
          </p:cNvPicPr>
          <p:nvPr/>
        </p:nvPicPr>
        <p:blipFill>
          <a:blip r:embed="rId4"/>
          <a:stretch>
            <a:fillRect/>
          </a:stretch>
        </p:blipFill>
        <p:spPr>
          <a:xfrm>
            <a:off x="512789" y="6211806"/>
            <a:ext cx="1397000" cy="457200"/>
          </a:xfrm>
          <a:prstGeom prst="rect">
            <a:avLst/>
          </a:prstGeom>
        </p:spPr>
      </p:pic>
      <p:sp>
        <p:nvSpPr>
          <p:cNvPr id="17" name="Rectangle 16">
            <a:extLst>
              <a:ext uri="{FF2B5EF4-FFF2-40B4-BE49-F238E27FC236}">
                <a16:creationId xmlns:a16="http://schemas.microsoft.com/office/drawing/2014/main" xmlns="" id="{BAF0D175-FCA9-1B4E-8A59-9408978D7D6E}"/>
              </a:ext>
            </a:extLst>
          </p:cNvPr>
          <p:cNvSpPr/>
          <p:nvPr/>
        </p:nvSpPr>
        <p:spPr>
          <a:xfrm>
            <a:off x="2920093" y="460996"/>
            <a:ext cx="8808357" cy="82296"/>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16250" y="4470400"/>
            <a:ext cx="7880350" cy="492443"/>
          </a:xfrm>
          <a:prstGeom prst="rect">
            <a:avLst/>
          </a:prstGeom>
          <a:noFill/>
        </p:spPr>
        <p:txBody>
          <a:bodyPr wrap="square" rtlCol="0" anchor="t">
            <a:spAutoFit/>
          </a:bodyPr>
          <a:lstStyle/>
          <a:p>
            <a:r>
              <a:rPr lang="en-US" sz="1300" b="1">
                <a:latin typeface="Roboto" panose="02000000000000000000" pitchFamily="2" charset="0"/>
                <a:ea typeface="Roboto" panose="02000000000000000000" pitchFamily="2" charset="0"/>
              </a:rPr>
              <a:t/>
            </a:r>
            <a:br>
              <a:rPr lang="en-US" sz="1300" b="1">
                <a:latin typeface="Roboto" panose="02000000000000000000" pitchFamily="2" charset="0"/>
                <a:ea typeface="Roboto" panose="02000000000000000000" pitchFamily="2" charset="0"/>
              </a:rPr>
            </a:br>
            <a:r>
              <a:rPr lang="en-US" sz="1300" b="1">
                <a:latin typeface="Roboto"/>
                <a:ea typeface="Roboto" panose="02000000000000000000" pitchFamily="2" charset="0"/>
              </a:rPr>
              <a:t> </a:t>
            </a:r>
            <a:endParaRPr lang="en-US" sz="1300" b="1">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xmlns="" id="{35696141-1078-EF49-B8E8-6A574EDE3BA7}"/>
              </a:ext>
            </a:extLst>
          </p:cNvPr>
          <p:cNvSpPr txBox="1"/>
          <p:nvPr/>
        </p:nvSpPr>
        <p:spPr>
          <a:xfrm>
            <a:off x="95391" y="595384"/>
            <a:ext cx="2250262" cy="400110"/>
          </a:xfrm>
          <a:prstGeom prst="rect">
            <a:avLst/>
          </a:prstGeom>
          <a:noFill/>
        </p:spPr>
        <p:txBody>
          <a:bodyPr wrap="square" rtlCol="0">
            <a:spAutoFit/>
          </a:bodyPr>
          <a:lstStyle/>
          <a:p>
            <a:pPr algn="ctr"/>
            <a:r>
              <a:rPr lang="en-US" sz="2000" b="1">
                <a:latin typeface="Roboto Slab" pitchFamily="2" charset="0"/>
                <a:ea typeface="Roboto Slab" pitchFamily="2" charset="0"/>
              </a:rPr>
              <a:t>Fall Registration</a:t>
            </a:r>
            <a:endParaRPr lang="en-US" sz="2000"/>
          </a:p>
        </p:txBody>
      </p:sp>
    </p:spTree>
    <p:extLst>
      <p:ext uri="{BB962C8B-B14F-4D97-AF65-F5344CB8AC3E}">
        <p14:creationId xmlns:p14="http://schemas.microsoft.com/office/powerpoint/2010/main" val="817199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xmlns="" id="{4D0B4CE4-2E1A-3D40-B9F7-4CA9A2E6A6B2}"/>
              </a:ext>
            </a:extLst>
          </p:cNvPr>
          <p:cNvSpPr>
            <a:spLocks noGrp="1"/>
          </p:cNvSpPr>
          <p:nvPr>
            <p:ph type="sldNum" sz="quarter" idx="12"/>
          </p:nvPr>
        </p:nvSpPr>
        <p:spPr>
          <a:xfrm>
            <a:off x="9068322" y="6257494"/>
            <a:ext cx="2743200" cy="365125"/>
          </a:xfrm>
        </p:spPr>
        <p:txBody>
          <a:bodyPr/>
          <a:lstStyle/>
          <a:p>
            <a:fld id="{F9975628-894A-8B4F-83BD-0BC5F62E4F6A}" type="slidenum">
              <a:rPr lang="en-US" smtClean="0"/>
              <a:t>12</a:t>
            </a:fld>
            <a:endParaRPr lang="en-US"/>
          </a:p>
        </p:txBody>
      </p:sp>
      <p:pic>
        <p:nvPicPr>
          <p:cNvPr id="8" name="Picture 18">
            <a:extLst>
              <a:ext uri="{FF2B5EF4-FFF2-40B4-BE49-F238E27FC236}">
                <a16:creationId xmlns:a16="http://schemas.microsoft.com/office/drawing/2014/main" xmlns="" id="{7D76D7BD-E898-714C-8F0E-37071D8C22F1}"/>
              </a:ext>
            </a:extLst>
          </p:cNvPr>
          <p:cNvPicPr>
            <a:picLocks noChangeAspect="1"/>
          </p:cNvPicPr>
          <p:nvPr/>
        </p:nvPicPr>
        <p:blipFill>
          <a:blip r:embed="rId2"/>
          <a:stretch>
            <a:fillRect/>
          </a:stretch>
        </p:blipFill>
        <p:spPr>
          <a:xfrm>
            <a:off x="512735" y="6211810"/>
            <a:ext cx="1397000" cy="457200"/>
          </a:xfrm>
          <a:prstGeom prst="rect">
            <a:avLst/>
          </a:prstGeom>
        </p:spPr>
      </p:pic>
      <p:sp>
        <p:nvSpPr>
          <p:cNvPr id="9" name="Rectangle 16">
            <a:extLst>
              <a:ext uri="{FF2B5EF4-FFF2-40B4-BE49-F238E27FC236}">
                <a16:creationId xmlns:a16="http://schemas.microsoft.com/office/drawing/2014/main" xmlns="" id="{BAF0D175-FCA9-1B4E-8A59-9408978D7D6E}"/>
              </a:ext>
            </a:extLst>
          </p:cNvPr>
          <p:cNvSpPr/>
          <p:nvPr/>
        </p:nvSpPr>
        <p:spPr>
          <a:xfrm>
            <a:off x="1562100" y="1463416"/>
            <a:ext cx="8562976" cy="82296"/>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xmlns="" id="{67319293-8719-2344-ADAA-F62CE22514A0}"/>
              </a:ext>
            </a:extLst>
          </p:cNvPr>
          <p:cNvSpPr txBox="1">
            <a:spLocks/>
          </p:cNvSpPr>
          <p:nvPr/>
        </p:nvSpPr>
        <p:spPr>
          <a:xfrm>
            <a:off x="1478071" y="1573612"/>
            <a:ext cx="8935135" cy="40323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b="1">
                <a:solidFill>
                  <a:srgbClr val="0077C8"/>
                </a:solidFill>
                <a:latin typeface="Roboto Slab" pitchFamily="2" charset="0"/>
                <a:ea typeface="Roboto Slab" pitchFamily="2" charset="0"/>
              </a:rPr>
              <a:t>To support year-long engagement, </a:t>
            </a:r>
            <a:r>
              <a:rPr lang="en-US" sz="3200">
                <a:latin typeface="Roboto Slab" pitchFamily="2" charset="0"/>
                <a:ea typeface="Roboto Slab" pitchFamily="2" charset="0"/>
              </a:rPr>
              <a:t>the College Board is providing new resources for students, teachers, and coordinators. </a:t>
            </a:r>
          </a:p>
          <a:p>
            <a:pPr>
              <a:lnSpc>
                <a:spcPct val="100000"/>
              </a:lnSpc>
            </a:pPr>
            <a:endParaRPr lang="en-US" sz="3200">
              <a:latin typeface="Roboto Slab" pitchFamily="2" charset="0"/>
              <a:ea typeface="Roboto Slab" pitchFamily="2" charset="0"/>
            </a:endParaRPr>
          </a:p>
          <a:p>
            <a:pPr>
              <a:lnSpc>
                <a:spcPct val="100000"/>
              </a:lnSpc>
            </a:pPr>
            <a:r>
              <a:rPr lang="en-US" sz="3200">
                <a:latin typeface="Roboto Slab" pitchFamily="2" charset="0"/>
                <a:ea typeface="Roboto Slab" pitchFamily="2" charset="0"/>
              </a:rPr>
              <a:t>These resources were designed and tested by AP teachers and coordinators to provide focused content, greater efficiency, and more flexibility.</a:t>
            </a:r>
          </a:p>
        </p:txBody>
      </p:sp>
    </p:spTree>
    <p:extLst>
      <p:ext uri="{BB962C8B-B14F-4D97-AF65-F5344CB8AC3E}">
        <p14:creationId xmlns:p14="http://schemas.microsoft.com/office/powerpoint/2010/main" val="2486035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C4DD3F8-2950-6445-8A9F-D04623615BF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5766" y="-1"/>
            <a:ext cx="12206817" cy="3011212"/>
          </a:xfrm>
          <a:prstGeom prst="rect">
            <a:avLst/>
          </a:prstGeom>
        </p:spPr>
      </p:pic>
      <p:sp>
        <p:nvSpPr>
          <p:cNvPr id="9" name="Rectangle 4">
            <a:extLst>
              <a:ext uri="{FF2B5EF4-FFF2-40B4-BE49-F238E27FC236}">
                <a16:creationId xmlns:a16="http://schemas.microsoft.com/office/drawing/2014/main" xmlns="" id="{BE4E2377-B07A-464A-8D9F-16E3E35C08EA}"/>
              </a:ext>
            </a:extLst>
          </p:cNvPr>
          <p:cNvSpPr/>
          <p:nvPr/>
        </p:nvSpPr>
        <p:spPr>
          <a:xfrm>
            <a:off x="-15766" y="0"/>
            <a:ext cx="12206817" cy="3011212"/>
          </a:xfrm>
          <a:prstGeom prst="rect">
            <a:avLst/>
          </a:prstGeom>
          <a:solidFill>
            <a:srgbClr val="0077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3">
            <a:extLst>
              <a:ext uri="{FF2B5EF4-FFF2-40B4-BE49-F238E27FC236}">
                <a16:creationId xmlns:a16="http://schemas.microsoft.com/office/drawing/2014/main" xmlns="" id="{4D0B4CE4-2E1A-3D40-B9F7-4CA9A2E6A6B2}"/>
              </a:ext>
            </a:extLst>
          </p:cNvPr>
          <p:cNvSpPr txBox="1">
            <a:spLocks/>
          </p:cNvSpPr>
          <p:nvPr/>
        </p:nvSpPr>
        <p:spPr>
          <a:xfrm>
            <a:off x="9068322" y="62574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975628-894A-8B4F-83BD-0BC5F62E4F6A}" type="slidenum">
              <a:rPr lang="en-US" smtClean="0"/>
              <a:pPr/>
              <a:t>13</a:t>
            </a:fld>
            <a:endParaRPr lang="en-US"/>
          </a:p>
        </p:txBody>
      </p:sp>
      <p:sp>
        <p:nvSpPr>
          <p:cNvPr id="10" name="Rectangle 16">
            <a:extLst>
              <a:ext uri="{FF2B5EF4-FFF2-40B4-BE49-F238E27FC236}">
                <a16:creationId xmlns:a16="http://schemas.microsoft.com/office/drawing/2014/main" xmlns="" id="{BAF0D175-FCA9-1B4E-8A59-9408978D7D6E}"/>
              </a:ext>
            </a:extLst>
          </p:cNvPr>
          <p:cNvSpPr/>
          <p:nvPr/>
        </p:nvSpPr>
        <p:spPr>
          <a:xfrm>
            <a:off x="921884" y="841996"/>
            <a:ext cx="10348232"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64734" y="3324225"/>
            <a:ext cx="4248442" cy="2400657"/>
          </a:xfrm>
          <a:prstGeom prst="rect">
            <a:avLst/>
          </a:prstGeom>
          <a:noFill/>
        </p:spPr>
        <p:txBody>
          <a:bodyPr wrap="square" rtlCol="0">
            <a:spAutoFit/>
          </a:bodyPr>
          <a:lstStyle/>
          <a:p>
            <a:pPr>
              <a:lnSpc>
                <a:spcPts val="2100"/>
              </a:lnSpc>
              <a:spcAft>
                <a:spcPts val="1200"/>
              </a:spcAft>
            </a:pPr>
            <a:r>
              <a:rPr lang="en-US" b="1">
                <a:latin typeface="Roboto" panose="02000000000000000000" pitchFamily="2" charset="0"/>
                <a:ea typeface="Roboto" panose="02000000000000000000" pitchFamily="2" charset="0"/>
              </a:rPr>
              <a:t>Digital activation will: </a:t>
            </a:r>
          </a:p>
          <a:p>
            <a:pPr marL="182880" indent="-182880">
              <a:lnSpc>
                <a:spcPts val="2000"/>
              </a:lnSpc>
              <a:spcAft>
                <a:spcPts val="1200"/>
              </a:spcAft>
              <a:buClr>
                <a:srgbClr val="0077C8"/>
              </a:buClr>
              <a:buFont typeface="Lucida Grande" panose="020B0600040502020204" pitchFamily="34" charset="0"/>
              <a:buChar char="■"/>
            </a:pPr>
            <a:r>
              <a:rPr lang="en-US">
                <a:latin typeface="Roboto" panose="02000000000000000000" pitchFamily="2" charset="0"/>
                <a:ea typeface="Roboto" panose="02000000000000000000" pitchFamily="2" charset="0"/>
              </a:rPr>
              <a:t> Give students and teachers access to the new resources throughout</a:t>
            </a:r>
            <a:br>
              <a:rPr lang="en-US">
                <a:latin typeface="Roboto" panose="02000000000000000000" pitchFamily="2" charset="0"/>
                <a:ea typeface="Roboto" panose="02000000000000000000" pitchFamily="2" charset="0"/>
              </a:rPr>
            </a:br>
            <a:r>
              <a:rPr lang="en-US">
                <a:latin typeface="Roboto" panose="02000000000000000000" pitchFamily="2" charset="0"/>
                <a:ea typeface="Roboto" panose="02000000000000000000" pitchFamily="2" charset="0"/>
              </a:rPr>
              <a:t>the school year</a:t>
            </a:r>
          </a:p>
          <a:p>
            <a:pPr marL="182880" indent="-182880">
              <a:lnSpc>
                <a:spcPts val="2100"/>
              </a:lnSpc>
              <a:spcAft>
                <a:spcPts val="1200"/>
              </a:spcAft>
              <a:buClr>
                <a:srgbClr val="0077C8"/>
              </a:buClr>
              <a:buFont typeface="Lucida Grande" panose="020B0600040502020204" pitchFamily="34" charset="0"/>
              <a:buChar char="■"/>
            </a:pPr>
            <a:r>
              <a:rPr lang="en-US">
                <a:latin typeface="Roboto" panose="02000000000000000000" pitchFamily="2" charset="0"/>
                <a:ea typeface="Roboto" panose="02000000000000000000" pitchFamily="2" charset="0"/>
              </a:rPr>
              <a:t> Allow teachers to organize their AP      students by the sections they teach</a:t>
            </a:r>
          </a:p>
          <a:p>
            <a:pPr marL="182880" indent="-182880">
              <a:lnSpc>
                <a:spcPts val="2100"/>
              </a:lnSpc>
              <a:spcAft>
                <a:spcPts val="1200"/>
              </a:spcAft>
              <a:buClr>
                <a:srgbClr val="0077C8"/>
              </a:buClr>
              <a:buFont typeface="Lucida Grande" panose="020B0600040502020204" pitchFamily="34" charset="0"/>
              <a:buChar char="■"/>
            </a:pPr>
            <a:r>
              <a:rPr lang="en-US">
                <a:latin typeface="Roboto" panose="02000000000000000000" pitchFamily="2" charset="0"/>
                <a:ea typeface="Roboto" panose="02000000000000000000" pitchFamily="2" charset="0"/>
              </a:rPr>
              <a:t> Allow students to register for exams</a:t>
            </a:r>
          </a:p>
        </p:txBody>
      </p:sp>
      <p:pic>
        <p:nvPicPr>
          <p:cNvPr id="14" name="Picture 18">
            <a:extLst>
              <a:ext uri="{FF2B5EF4-FFF2-40B4-BE49-F238E27FC236}">
                <a16:creationId xmlns:a16="http://schemas.microsoft.com/office/drawing/2014/main" xmlns="" id="{7D76D7BD-E898-714C-8F0E-37071D8C22F1}"/>
              </a:ext>
            </a:extLst>
          </p:cNvPr>
          <p:cNvPicPr>
            <a:picLocks noChangeAspect="1"/>
          </p:cNvPicPr>
          <p:nvPr/>
        </p:nvPicPr>
        <p:blipFill>
          <a:blip r:embed="rId4"/>
          <a:stretch>
            <a:fillRect/>
          </a:stretch>
        </p:blipFill>
        <p:spPr>
          <a:xfrm>
            <a:off x="512735" y="6211810"/>
            <a:ext cx="1397000" cy="457200"/>
          </a:xfrm>
          <a:prstGeom prst="rect">
            <a:avLst/>
          </a:prstGeom>
        </p:spPr>
      </p:pic>
      <p:pic>
        <p:nvPicPr>
          <p:cNvPr id="4" name="Picture 3" descr="Image of a tablet shows the homepage for AP Classroom">
            <a:extLst>
              <a:ext uri="{FF2B5EF4-FFF2-40B4-BE49-F238E27FC236}">
                <a16:creationId xmlns:a16="http://schemas.microsoft.com/office/drawing/2014/main" xmlns="" id="{493FB041-FE12-5E45-A784-DF3AF2DEEF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86799" y="1097089"/>
            <a:ext cx="7009209" cy="6103810"/>
          </a:xfrm>
          <a:prstGeom prst="rect">
            <a:avLst/>
          </a:prstGeom>
        </p:spPr>
      </p:pic>
      <p:pic>
        <p:nvPicPr>
          <p:cNvPr id="15" name="Picture 11" descr="A screenshot of a person&#10;&#10;Description generated with very high confidence">
            <a:extLst>
              <a:ext uri="{FF2B5EF4-FFF2-40B4-BE49-F238E27FC236}">
                <a16:creationId xmlns:a16="http://schemas.microsoft.com/office/drawing/2014/main" xmlns="" id="{E77E7B9E-9E22-F341-99D8-D86FA6AA0CAF}"/>
              </a:ext>
            </a:extLst>
          </p:cNvPr>
          <p:cNvPicPr>
            <a:picLocks noGrp="1" noChangeAspect="1"/>
          </p:cNvPicPr>
          <p:nvPr>
            <p:ph idx="1"/>
          </p:nvPr>
        </p:nvPicPr>
        <p:blipFill rotWithShape="1">
          <a:blip r:embed="rId6">
            <a:extLst>
              <a:ext uri="{28A0092B-C50C-407E-A947-70E740481C1C}">
                <a14:useLocalDpi xmlns:a14="http://schemas.microsoft.com/office/drawing/2010/main"/>
              </a:ext>
            </a:extLst>
          </a:blip>
          <a:srcRect l="932" t="-503" r="1" b="-1"/>
          <a:stretch/>
        </p:blipFill>
        <p:spPr>
          <a:xfrm>
            <a:off x="5991225" y="3445118"/>
            <a:ext cx="4503243" cy="1806332"/>
          </a:xfrm>
          <a:prstGeom prst="rect">
            <a:avLst/>
          </a:prstGeom>
          <a:ln w="6350">
            <a:noFill/>
          </a:ln>
        </p:spPr>
      </p:pic>
      <p:sp>
        <p:nvSpPr>
          <p:cNvPr id="6" name="Прямоугольник 5"/>
          <p:cNvSpPr/>
          <p:nvPr/>
        </p:nvSpPr>
        <p:spPr>
          <a:xfrm>
            <a:off x="500063" y="943660"/>
            <a:ext cx="11191874" cy="1323439"/>
          </a:xfrm>
          <a:prstGeom prst="rect">
            <a:avLst/>
          </a:prstGeom>
        </p:spPr>
        <p:txBody>
          <a:bodyPr wrap="square">
            <a:spAutoFit/>
          </a:bodyPr>
          <a:lstStyle/>
          <a:p>
            <a:pPr algn="ctr">
              <a:lnSpc>
                <a:spcPct val="100000"/>
              </a:lnSpc>
            </a:pPr>
            <a:r>
              <a:rPr lang="en-US" sz="3200">
                <a:solidFill>
                  <a:schemeClr val="bg1"/>
                </a:solidFill>
                <a:latin typeface="Roboto Slab" pitchFamily="2" charset="0"/>
                <a:ea typeface="Roboto Slab" pitchFamily="2" charset="0"/>
              </a:rPr>
              <a:t>A few clicks unlock the new tools and resources.</a:t>
            </a:r>
          </a:p>
          <a:p>
            <a:pPr algn="ctr">
              <a:lnSpc>
                <a:spcPct val="100000"/>
              </a:lnSpc>
            </a:pPr>
            <a:r>
              <a:rPr lang="en-US" sz="2400">
                <a:solidFill>
                  <a:schemeClr val="bg1"/>
                </a:solidFill>
                <a:latin typeface="Roboto Slab" pitchFamily="2" charset="0"/>
                <a:ea typeface="Roboto Slab" pitchFamily="2" charset="0"/>
              </a:rPr>
              <a:t>AP educators and students sign in and activate the new AP Classroom system at the start of the school year.</a:t>
            </a:r>
            <a:endParaRPr lang="en-US" sz="2400">
              <a:solidFill>
                <a:schemeClr val="bg1"/>
              </a:solidFill>
            </a:endParaRPr>
          </a:p>
        </p:txBody>
      </p:sp>
    </p:spTree>
    <p:extLst>
      <p:ext uri="{BB962C8B-B14F-4D97-AF65-F5344CB8AC3E}">
        <p14:creationId xmlns:p14="http://schemas.microsoft.com/office/powerpoint/2010/main" val="3077236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xmlns="" id="{4D0B4CE4-2E1A-3D40-B9F7-4CA9A2E6A6B2}"/>
              </a:ext>
            </a:extLst>
          </p:cNvPr>
          <p:cNvSpPr>
            <a:spLocks noGrp="1"/>
          </p:cNvSpPr>
          <p:nvPr>
            <p:ph type="sldNum" sz="quarter" idx="12"/>
          </p:nvPr>
        </p:nvSpPr>
        <p:spPr>
          <a:xfrm>
            <a:off x="9068322" y="6257494"/>
            <a:ext cx="2743200" cy="365125"/>
          </a:xfrm>
        </p:spPr>
        <p:txBody>
          <a:bodyPr/>
          <a:lstStyle/>
          <a:p>
            <a:fld id="{F9975628-894A-8B4F-83BD-0BC5F62E4F6A}" type="slidenum">
              <a:rPr lang="en-US" smtClean="0"/>
              <a:t>14</a:t>
            </a:fld>
            <a:endParaRPr lang="en-US"/>
          </a:p>
        </p:txBody>
      </p:sp>
      <p:pic>
        <p:nvPicPr>
          <p:cNvPr id="8" name="Picture 18">
            <a:extLst>
              <a:ext uri="{FF2B5EF4-FFF2-40B4-BE49-F238E27FC236}">
                <a16:creationId xmlns:a16="http://schemas.microsoft.com/office/drawing/2014/main" xmlns="" id="{7D76D7BD-E898-714C-8F0E-37071D8C22F1}"/>
              </a:ext>
            </a:extLst>
          </p:cNvPr>
          <p:cNvPicPr>
            <a:picLocks noChangeAspect="1"/>
          </p:cNvPicPr>
          <p:nvPr/>
        </p:nvPicPr>
        <p:blipFill>
          <a:blip r:embed="rId3"/>
          <a:stretch>
            <a:fillRect/>
          </a:stretch>
        </p:blipFill>
        <p:spPr>
          <a:xfrm>
            <a:off x="512735" y="6211810"/>
            <a:ext cx="1397000" cy="457200"/>
          </a:xfrm>
          <a:prstGeom prst="rect">
            <a:avLst/>
          </a:prstGeom>
        </p:spPr>
      </p:pic>
      <p:sp>
        <p:nvSpPr>
          <p:cNvPr id="9" name="Rectangle 16">
            <a:extLst>
              <a:ext uri="{FF2B5EF4-FFF2-40B4-BE49-F238E27FC236}">
                <a16:creationId xmlns:a16="http://schemas.microsoft.com/office/drawing/2014/main" xmlns="" id="{BAF0D175-FCA9-1B4E-8A59-9408978D7D6E}"/>
              </a:ext>
            </a:extLst>
          </p:cNvPr>
          <p:cNvSpPr/>
          <p:nvPr/>
        </p:nvSpPr>
        <p:spPr>
          <a:xfrm>
            <a:off x="2197100" y="1680620"/>
            <a:ext cx="7391922" cy="82296"/>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xmlns="" id="{67319293-8719-2344-ADAA-F62CE22514A0}"/>
              </a:ext>
            </a:extLst>
          </p:cNvPr>
          <p:cNvSpPr txBox="1">
            <a:spLocks/>
          </p:cNvSpPr>
          <p:nvPr/>
        </p:nvSpPr>
        <p:spPr>
          <a:xfrm>
            <a:off x="2113071" y="1790816"/>
            <a:ext cx="7589729" cy="35925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b="1">
                <a:solidFill>
                  <a:srgbClr val="0077C8"/>
                </a:solidFill>
                <a:latin typeface="Roboto Slab"/>
                <a:ea typeface="Roboto Slab" pitchFamily="2" charset="0"/>
              </a:rPr>
              <a:t>Built to provide transparency and help students succeed. </a:t>
            </a:r>
            <a:r>
              <a:rPr lang="en-US" sz="3200">
                <a:latin typeface="Roboto Slab"/>
                <a:ea typeface="Roboto Slab" pitchFamily="2" charset="0"/>
              </a:rPr>
              <a:t>New instructional resources provide teachers with real-time feedback on student progress in the development of knowledge and skills essential for college.</a:t>
            </a:r>
            <a:endParaRPr lang="en-US"/>
          </a:p>
        </p:txBody>
      </p:sp>
    </p:spTree>
    <p:extLst>
      <p:ext uri="{BB962C8B-B14F-4D97-AF65-F5344CB8AC3E}">
        <p14:creationId xmlns:p14="http://schemas.microsoft.com/office/powerpoint/2010/main" val="272476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a:extLst>
              <a:ext uri="{FF2B5EF4-FFF2-40B4-BE49-F238E27FC236}">
                <a16:creationId xmlns:a16="http://schemas.microsoft.com/office/drawing/2014/main" xmlns="" id="{543AFB45-01E1-1542-8349-1510D8158D4D}"/>
              </a:ext>
            </a:extLst>
          </p:cNvPr>
          <p:cNvSpPr/>
          <p:nvPr/>
        </p:nvSpPr>
        <p:spPr>
          <a:xfrm>
            <a:off x="0" y="0"/>
            <a:ext cx="2412709" cy="6858000"/>
          </a:xfrm>
          <a:prstGeom prst="rect">
            <a:avLst/>
          </a:prstGeom>
          <a:solidFill>
            <a:srgbClr val="B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5" descr="C:\Users\Katie\Desktop\Sji\college-board\pics\Unit Assessments illustration-0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6840" y="1341522"/>
            <a:ext cx="1679027" cy="170607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xmlns="" id="{4D0B4CE4-2E1A-3D40-B9F7-4CA9A2E6A6B2}"/>
              </a:ext>
            </a:extLst>
          </p:cNvPr>
          <p:cNvSpPr>
            <a:spLocks noGrp="1"/>
          </p:cNvSpPr>
          <p:nvPr>
            <p:ph type="sldNum" sz="quarter" idx="12"/>
          </p:nvPr>
        </p:nvSpPr>
        <p:spPr>
          <a:xfrm>
            <a:off x="9068322" y="6257494"/>
            <a:ext cx="2743200" cy="365125"/>
          </a:xfrm>
        </p:spPr>
        <p:txBody>
          <a:bodyPr/>
          <a:lstStyle/>
          <a:p>
            <a:fld id="{F9975628-894A-8B4F-83BD-0BC5F62E4F6A}" type="slidenum">
              <a:rPr lang="en-US" smtClean="0"/>
              <a:t>15</a:t>
            </a:fld>
            <a:endParaRPr lang="en-US"/>
          </a:p>
        </p:txBody>
      </p:sp>
      <p:pic>
        <p:nvPicPr>
          <p:cNvPr id="9" name="Picture 7">
            <a:extLst>
              <a:ext uri="{FF2B5EF4-FFF2-40B4-BE49-F238E27FC236}">
                <a16:creationId xmlns:a16="http://schemas.microsoft.com/office/drawing/2014/main" xmlns="" id="{058545F7-B211-D84F-BD4E-0AE6D8135A5D}"/>
              </a:ext>
            </a:extLst>
          </p:cNvPr>
          <p:cNvPicPr>
            <a:picLocks noChangeAspect="1"/>
          </p:cNvPicPr>
          <p:nvPr/>
        </p:nvPicPr>
        <p:blipFill>
          <a:blip r:embed="rId4"/>
          <a:stretch>
            <a:fillRect/>
          </a:stretch>
        </p:blipFill>
        <p:spPr>
          <a:xfrm>
            <a:off x="507854" y="6211806"/>
            <a:ext cx="1397000" cy="457200"/>
          </a:xfrm>
          <a:prstGeom prst="rect">
            <a:avLst/>
          </a:prstGeom>
        </p:spPr>
      </p:pic>
      <p:sp>
        <p:nvSpPr>
          <p:cNvPr id="10" name="TextBox 9">
            <a:extLst>
              <a:ext uri="{FF2B5EF4-FFF2-40B4-BE49-F238E27FC236}">
                <a16:creationId xmlns:a16="http://schemas.microsoft.com/office/drawing/2014/main" xmlns="" id="{174E9934-60CA-B44B-9213-AFC3F635A79F}"/>
              </a:ext>
            </a:extLst>
          </p:cNvPr>
          <p:cNvSpPr txBox="1"/>
          <p:nvPr/>
        </p:nvSpPr>
        <p:spPr>
          <a:xfrm>
            <a:off x="118474" y="547884"/>
            <a:ext cx="2296160" cy="707886"/>
          </a:xfrm>
          <a:prstGeom prst="rect">
            <a:avLst/>
          </a:prstGeom>
          <a:noFill/>
        </p:spPr>
        <p:txBody>
          <a:bodyPr wrap="square" rtlCol="0">
            <a:spAutoFit/>
          </a:bodyPr>
          <a:lstStyle/>
          <a:p>
            <a:r>
              <a:rPr lang="en-US" sz="2000" b="1">
                <a:latin typeface="Roboto Slab" pitchFamily="2" charset="0"/>
                <a:ea typeface="Roboto Slab" pitchFamily="2" charset="0"/>
              </a:rPr>
              <a:t>Personal </a:t>
            </a:r>
          </a:p>
          <a:p>
            <a:r>
              <a:rPr lang="en-US" sz="2000" b="1">
                <a:latin typeface="Roboto Slab" pitchFamily="2" charset="0"/>
                <a:ea typeface="Roboto Slab" pitchFamily="2" charset="0"/>
              </a:rPr>
              <a:t>Progress Checks</a:t>
            </a:r>
            <a:endParaRPr lang="en-US" sz="2000"/>
          </a:p>
        </p:txBody>
      </p:sp>
      <p:sp>
        <p:nvSpPr>
          <p:cNvPr id="12" name="Title 1">
            <a:extLst>
              <a:ext uri="{FF2B5EF4-FFF2-40B4-BE49-F238E27FC236}">
                <a16:creationId xmlns:a16="http://schemas.microsoft.com/office/drawing/2014/main" xmlns="" id="{67319293-8719-2344-ADAA-F62CE22514A0}"/>
              </a:ext>
            </a:extLst>
          </p:cNvPr>
          <p:cNvSpPr txBox="1">
            <a:spLocks/>
          </p:cNvSpPr>
          <p:nvPr/>
        </p:nvSpPr>
        <p:spPr>
          <a:xfrm>
            <a:off x="2562321" y="632269"/>
            <a:ext cx="9505421" cy="10219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Roboto Slab"/>
                <a:ea typeface="Roboto Slab" pitchFamily="2" charset="0"/>
              </a:rPr>
              <a:t>Personal progress checks provide students </a:t>
            </a:r>
            <a:br>
              <a:rPr lang="en-US" sz="3200">
                <a:latin typeface="Roboto Slab"/>
                <a:ea typeface="Roboto Slab" pitchFamily="2" charset="0"/>
              </a:rPr>
            </a:br>
            <a:r>
              <a:rPr lang="en-US" sz="3200">
                <a:latin typeface="Roboto Slab"/>
                <a:ea typeface="Roboto Slab" pitchFamily="2" charset="0"/>
              </a:rPr>
              <a:t>with actionable feedback throughout the year.</a:t>
            </a:r>
          </a:p>
        </p:txBody>
      </p:sp>
      <p:sp>
        <p:nvSpPr>
          <p:cNvPr id="13" name="Rectangle 16">
            <a:extLst>
              <a:ext uri="{FF2B5EF4-FFF2-40B4-BE49-F238E27FC236}">
                <a16:creationId xmlns:a16="http://schemas.microsoft.com/office/drawing/2014/main" xmlns="" id="{BAF0D175-FCA9-1B4E-8A59-9408978D7D6E}"/>
              </a:ext>
            </a:extLst>
          </p:cNvPr>
          <p:cNvSpPr/>
          <p:nvPr/>
        </p:nvSpPr>
        <p:spPr>
          <a:xfrm>
            <a:off x="2658843" y="480046"/>
            <a:ext cx="8915293" cy="82296"/>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xmlns="" id="{3E5C36C3-7DC2-A744-BBD2-46AD6B8A2FE2}"/>
              </a:ext>
            </a:extLst>
          </p:cNvPr>
          <p:cNvSpPr txBox="1">
            <a:spLocks/>
          </p:cNvSpPr>
          <p:nvPr/>
        </p:nvSpPr>
        <p:spPr>
          <a:xfrm>
            <a:off x="2658843" y="1528223"/>
            <a:ext cx="4149677" cy="3859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050"/>
              </a:lnSpc>
              <a:spcAft>
                <a:spcPts val="1200"/>
              </a:spcAft>
              <a:buClr>
                <a:srgbClr val="0077C8"/>
              </a:buClr>
            </a:pPr>
            <a:endParaRPr lang="en-US" sz="1800">
              <a:latin typeface="Roboto" panose="02000000000000000000" pitchFamily="2" charset="0"/>
              <a:ea typeface="Roboto" panose="02000000000000000000" pitchFamily="2" charset="0"/>
            </a:endParaRPr>
          </a:p>
          <a:p>
            <a:pPr>
              <a:lnSpc>
                <a:spcPts val="2050"/>
              </a:lnSpc>
              <a:spcAft>
                <a:spcPts val="1200"/>
              </a:spcAft>
              <a:buClr>
                <a:srgbClr val="0077C8"/>
              </a:buClr>
            </a:pPr>
            <a:r>
              <a:rPr lang="en-US" sz="1800" b="1">
                <a:latin typeface="Roboto" panose="02000000000000000000" pitchFamily="2" charset="0"/>
                <a:ea typeface="Roboto" panose="02000000000000000000" pitchFamily="2" charset="0"/>
              </a:rPr>
              <a:t>The personal progress checks measure progress and skills through:</a:t>
            </a:r>
          </a:p>
          <a:p>
            <a:pPr marL="182880" indent="-182880">
              <a:lnSpc>
                <a:spcPts val="2050"/>
              </a:lnSpc>
              <a:spcAft>
                <a:spcPts val="1200"/>
              </a:spcAft>
              <a:buClr>
                <a:srgbClr val="0077C8"/>
              </a:buClr>
              <a:buFont typeface="Wingdings" pitchFamily="2" charset="2"/>
              <a:buChar char="§"/>
            </a:pPr>
            <a:r>
              <a:rPr lang="en-US" sz="1800">
                <a:latin typeface="Roboto" panose="02000000000000000000" pitchFamily="2" charset="0"/>
                <a:ea typeface="Roboto" panose="02000000000000000000" pitchFamily="2" charset="0"/>
              </a:rPr>
              <a:t>Multiple-choice questions with rationales to explain correct and incorrect answers</a:t>
            </a:r>
          </a:p>
          <a:p>
            <a:pPr marL="182880" indent="-182880">
              <a:lnSpc>
                <a:spcPts val="2050"/>
              </a:lnSpc>
              <a:spcAft>
                <a:spcPts val="1200"/>
              </a:spcAft>
              <a:buClr>
                <a:srgbClr val="0077C8"/>
              </a:buClr>
              <a:buFont typeface="Wingdings" pitchFamily="2" charset="2"/>
              <a:buChar char="§"/>
            </a:pPr>
            <a:r>
              <a:rPr lang="en-US" sz="1800">
                <a:latin typeface="Roboto" panose="02000000000000000000" pitchFamily="2" charset="0"/>
                <a:ea typeface="Roboto" panose="02000000000000000000" pitchFamily="2" charset="0"/>
              </a:rPr>
              <a:t>Free response questions with AP scoring guidelines teachers can use to evaluate student work</a:t>
            </a:r>
          </a:p>
        </p:txBody>
      </p:sp>
      <p:pic>
        <p:nvPicPr>
          <p:cNvPr id="16" name="Picture 4" descr="C:\Users\Katie\Desktop\Sji\college-board\C06 FYM Roadshow Deck Folder\Links\laptop-01.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50171" y="1413336"/>
            <a:ext cx="6678879" cy="42224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xmlns="" id="{EEFC9552-F36D-034F-998A-9DD6C5905B03}"/>
              </a:ext>
            </a:extLst>
          </p:cNvPr>
          <p:cNvSpPr/>
          <p:nvPr/>
        </p:nvSpPr>
        <p:spPr>
          <a:xfrm>
            <a:off x="210738" y="480046"/>
            <a:ext cx="1991233"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8" descr="An image of a computer laptop showing the personal progress check screen">
            <a:extLst>
              <a:ext uri="{FF2B5EF4-FFF2-40B4-BE49-F238E27FC236}">
                <a16:creationId xmlns:a16="http://schemas.microsoft.com/office/drawing/2014/main" xmlns="" id="{42A587BC-8527-194A-9A48-D3D7AB910839}"/>
              </a:ext>
            </a:extLst>
          </p:cNvPr>
          <p:cNvPicPr>
            <a:picLocks noGrp="1" noChangeAspect="1"/>
          </p:cNvPicPr>
          <p:nvPr>
            <p:ph idx="1"/>
          </p:nvPr>
        </p:nvPicPr>
        <p:blipFill rotWithShape="1">
          <a:blip r:embed="rId6">
            <a:extLst>
              <a:ext uri="{28A0092B-C50C-407E-A947-70E740481C1C}">
                <a14:useLocalDpi xmlns:a14="http://schemas.microsoft.com/office/drawing/2010/main"/>
              </a:ext>
            </a:extLst>
          </a:blip>
          <a:srcRect r="-79"/>
          <a:stretch/>
        </p:blipFill>
        <p:spPr>
          <a:xfrm>
            <a:off x="6958977" y="2197893"/>
            <a:ext cx="4149677" cy="2520142"/>
          </a:xfrm>
        </p:spPr>
      </p:pic>
    </p:spTree>
    <p:extLst>
      <p:ext uri="{BB962C8B-B14F-4D97-AF65-F5344CB8AC3E}">
        <p14:creationId xmlns:p14="http://schemas.microsoft.com/office/powerpoint/2010/main" val="2114814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a:extLst>
              <a:ext uri="{FF2B5EF4-FFF2-40B4-BE49-F238E27FC236}">
                <a16:creationId xmlns:a16="http://schemas.microsoft.com/office/drawing/2014/main" xmlns="" id="{9142CC45-8D6A-C841-98FC-8E1E79FDB179}"/>
              </a:ext>
            </a:extLst>
          </p:cNvPr>
          <p:cNvSpPr/>
          <p:nvPr/>
        </p:nvSpPr>
        <p:spPr>
          <a:xfrm>
            <a:off x="0" y="0"/>
            <a:ext cx="2412709" cy="6858000"/>
          </a:xfrm>
          <a:prstGeom prst="rect">
            <a:avLst/>
          </a:prstGeom>
          <a:solidFill>
            <a:srgbClr val="B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descr="C:\Users\Katie\Desktop\Sji\college-board\pics\Performance dahboards illustration-0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0738" y="1316115"/>
            <a:ext cx="2027696" cy="176884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xmlns="" id="{4D0B4CE4-2E1A-3D40-B9F7-4CA9A2E6A6B2}"/>
              </a:ext>
            </a:extLst>
          </p:cNvPr>
          <p:cNvSpPr>
            <a:spLocks noGrp="1"/>
          </p:cNvSpPr>
          <p:nvPr>
            <p:ph type="sldNum" sz="quarter" idx="12"/>
          </p:nvPr>
        </p:nvSpPr>
        <p:spPr>
          <a:xfrm>
            <a:off x="9068322" y="6257494"/>
            <a:ext cx="2743200" cy="365125"/>
          </a:xfrm>
        </p:spPr>
        <p:txBody>
          <a:bodyPr/>
          <a:lstStyle/>
          <a:p>
            <a:fld id="{F9975628-894A-8B4F-83BD-0BC5F62E4F6A}" type="slidenum">
              <a:rPr lang="en-US" smtClean="0"/>
              <a:t>16</a:t>
            </a:fld>
            <a:endParaRPr lang="en-US"/>
          </a:p>
        </p:txBody>
      </p:sp>
      <p:sp>
        <p:nvSpPr>
          <p:cNvPr id="8" name="TextBox 7">
            <a:extLst>
              <a:ext uri="{FF2B5EF4-FFF2-40B4-BE49-F238E27FC236}">
                <a16:creationId xmlns:a16="http://schemas.microsoft.com/office/drawing/2014/main" xmlns="" id="{174E9934-60CA-B44B-9213-AFC3F635A79F}"/>
              </a:ext>
            </a:extLst>
          </p:cNvPr>
          <p:cNvSpPr txBox="1"/>
          <p:nvPr/>
        </p:nvSpPr>
        <p:spPr>
          <a:xfrm>
            <a:off x="124824" y="547884"/>
            <a:ext cx="2296160" cy="707886"/>
          </a:xfrm>
          <a:prstGeom prst="rect">
            <a:avLst/>
          </a:prstGeom>
          <a:noFill/>
        </p:spPr>
        <p:txBody>
          <a:bodyPr wrap="square" rtlCol="0">
            <a:spAutoFit/>
          </a:bodyPr>
          <a:lstStyle/>
          <a:p>
            <a:r>
              <a:rPr lang="en-US" sz="2000" b="1">
                <a:latin typeface="Roboto Slab" pitchFamily="2" charset="0"/>
                <a:ea typeface="Roboto Slab" pitchFamily="2" charset="0"/>
              </a:rPr>
              <a:t>Progress </a:t>
            </a:r>
          </a:p>
          <a:p>
            <a:r>
              <a:rPr lang="en-US" sz="2000" b="1">
                <a:latin typeface="Roboto Slab" pitchFamily="2" charset="0"/>
                <a:ea typeface="Roboto Slab" pitchFamily="2" charset="0"/>
              </a:rPr>
              <a:t>Dashboard</a:t>
            </a:r>
            <a:endParaRPr lang="en-US" sz="2000"/>
          </a:p>
        </p:txBody>
      </p:sp>
      <p:sp>
        <p:nvSpPr>
          <p:cNvPr id="12" name="Title 1">
            <a:extLst>
              <a:ext uri="{FF2B5EF4-FFF2-40B4-BE49-F238E27FC236}">
                <a16:creationId xmlns:a16="http://schemas.microsoft.com/office/drawing/2014/main" xmlns="" id="{67319293-8719-2344-ADAA-F62CE22514A0}"/>
              </a:ext>
            </a:extLst>
          </p:cNvPr>
          <p:cNvSpPr txBox="1">
            <a:spLocks/>
          </p:cNvSpPr>
          <p:nvPr/>
        </p:nvSpPr>
        <p:spPr>
          <a:xfrm>
            <a:off x="2564075" y="632269"/>
            <a:ext cx="9505421" cy="10219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Roboto Slab"/>
                <a:ea typeface="Roboto Slab" pitchFamily="2" charset="0"/>
              </a:rPr>
              <a:t>A progress dashboard highlights progress and areas of focus throughout the year.</a:t>
            </a:r>
          </a:p>
        </p:txBody>
      </p:sp>
      <p:sp>
        <p:nvSpPr>
          <p:cNvPr id="13" name="Rectangle 16">
            <a:extLst>
              <a:ext uri="{FF2B5EF4-FFF2-40B4-BE49-F238E27FC236}">
                <a16:creationId xmlns:a16="http://schemas.microsoft.com/office/drawing/2014/main" xmlns="" id="{BAF0D175-FCA9-1B4E-8A59-9408978D7D6E}"/>
              </a:ext>
            </a:extLst>
          </p:cNvPr>
          <p:cNvSpPr/>
          <p:nvPr/>
        </p:nvSpPr>
        <p:spPr>
          <a:xfrm>
            <a:off x="2658843" y="480046"/>
            <a:ext cx="8915293" cy="82296"/>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xmlns="" id="{3E5C36C3-7DC2-A744-BBD2-46AD6B8A2FE2}"/>
              </a:ext>
            </a:extLst>
          </p:cNvPr>
          <p:cNvSpPr txBox="1">
            <a:spLocks/>
          </p:cNvSpPr>
          <p:nvPr/>
        </p:nvSpPr>
        <p:spPr>
          <a:xfrm>
            <a:off x="2623447" y="2072796"/>
            <a:ext cx="4015800" cy="27759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050"/>
              </a:lnSpc>
              <a:spcAft>
                <a:spcPts val="1200"/>
              </a:spcAft>
            </a:pPr>
            <a:r>
              <a:rPr lang="en-US" sz="1800" b="1">
                <a:latin typeface="Roboto" panose="02000000000000000000" pitchFamily="2" charset="0"/>
                <a:ea typeface="Roboto" panose="02000000000000000000" pitchFamily="2" charset="0"/>
              </a:rPr>
              <a:t>Interactive reports:</a:t>
            </a:r>
          </a:p>
          <a:p>
            <a:pPr marL="182880" indent="-182880">
              <a:lnSpc>
                <a:spcPts val="2050"/>
              </a:lnSpc>
              <a:spcAft>
                <a:spcPts val="1200"/>
              </a:spcAft>
              <a:buClr>
                <a:srgbClr val="0077C8"/>
              </a:buClr>
              <a:buFont typeface="Wingdings" pitchFamily="2" charset="2"/>
              <a:buChar char="§"/>
            </a:pPr>
            <a:r>
              <a:rPr lang="en-US" sz="1800">
                <a:latin typeface="Roboto" panose="02000000000000000000" pitchFamily="2" charset="0"/>
                <a:ea typeface="Roboto" panose="02000000000000000000" pitchFamily="2" charset="0"/>
              </a:rPr>
              <a:t>Educators can use the progress dashboard to pinpoint students’ strengths and weaknesses on AP content and skills to improve performance </a:t>
            </a:r>
          </a:p>
          <a:p>
            <a:pPr marL="182880" indent="-182880">
              <a:lnSpc>
                <a:spcPts val="2050"/>
              </a:lnSpc>
              <a:spcAft>
                <a:spcPts val="1200"/>
              </a:spcAft>
              <a:buClr>
                <a:srgbClr val="0077C8"/>
              </a:buClr>
              <a:buFont typeface="Wingdings" pitchFamily="2" charset="2"/>
              <a:buChar char="§"/>
            </a:pPr>
            <a:r>
              <a:rPr lang="en-US" sz="1800">
                <a:latin typeface="Roboto" panose="02000000000000000000" pitchFamily="2" charset="0"/>
                <a:ea typeface="Roboto" panose="02000000000000000000" pitchFamily="2" charset="0"/>
              </a:rPr>
              <a:t>Students can also use the tool to monitor their own progress</a:t>
            </a:r>
          </a:p>
        </p:txBody>
      </p:sp>
      <p:sp>
        <p:nvSpPr>
          <p:cNvPr id="15" name="Rectangle 4">
            <a:extLst>
              <a:ext uri="{FF2B5EF4-FFF2-40B4-BE49-F238E27FC236}">
                <a16:creationId xmlns:a16="http://schemas.microsoft.com/office/drawing/2014/main" xmlns="" id="{EEFC9552-F36D-034F-998A-9DD6C5905B03}"/>
              </a:ext>
            </a:extLst>
          </p:cNvPr>
          <p:cNvSpPr/>
          <p:nvPr/>
        </p:nvSpPr>
        <p:spPr>
          <a:xfrm>
            <a:off x="210738" y="480046"/>
            <a:ext cx="1991233"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C:\Users\Katie\Desktop\Sji\college-board\C06 FYM Roadshow Deck Folder\Links\laptop-0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50171" y="1413336"/>
            <a:ext cx="6678879" cy="42224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a:extLst>
              <a:ext uri="{FF2B5EF4-FFF2-40B4-BE49-F238E27FC236}">
                <a16:creationId xmlns:a16="http://schemas.microsoft.com/office/drawing/2014/main" xmlns="" id="{058545F7-B211-D84F-BD4E-0AE6D8135A5D}"/>
              </a:ext>
            </a:extLst>
          </p:cNvPr>
          <p:cNvPicPr>
            <a:picLocks noChangeAspect="1"/>
          </p:cNvPicPr>
          <p:nvPr/>
        </p:nvPicPr>
        <p:blipFill>
          <a:blip r:embed="rId4"/>
          <a:stretch>
            <a:fillRect/>
          </a:stretch>
        </p:blipFill>
        <p:spPr>
          <a:xfrm>
            <a:off x="507854" y="6211806"/>
            <a:ext cx="1397000" cy="457200"/>
          </a:xfrm>
          <a:prstGeom prst="rect">
            <a:avLst/>
          </a:prstGeom>
        </p:spPr>
      </p:pic>
      <p:pic>
        <p:nvPicPr>
          <p:cNvPr id="17" name="Content Placeholder 7" descr="An image of a computer laptop showing the progress dashboard screen">
            <a:extLst>
              <a:ext uri="{FF2B5EF4-FFF2-40B4-BE49-F238E27FC236}">
                <a16:creationId xmlns:a16="http://schemas.microsoft.com/office/drawing/2014/main" xmlns="" id="{906C380F-E7D8-6943-ADF2-15B2AFCCE362}"/>
              </a:ext>
            </a:extLst>
          </p:cNvPr>
          <p:cNvPicPr>
            <a:picLocks noGrp="1" noChangeAspect="1"/>
          </p:cNvPicPr>
          <p:nvPr>
            <p:ph idx="1"/>
          </p:nvPr>
        </p:nvPicPr>
        <p:blipFill rotWithShape="1">
          <a:blip r:embed="rId5">
            <a:extLst>
              <a:ext uri="{28A0092B-C50C-407E-A947-70E740481C1C}">
                <a14:useLocalDpi xmlns:a14="http://schemas.microsoft.com/office/drawing/2010/main"/>
              </a:ext>
            </a:extLst>
          </a:blip>
          <a:srcRect/>
          <a:stretch/>
        </p:blipFill>
        <p:spPr>
          <a:xfrm>
            <a:off x="6992579" y="2190750"/>
            <a:ext cx="4100872" cy="2540000"/>
          </a:xfrm>
        </p:spPr>
      </p:pic>
    </p:spTree>
    <p:extLst>
      <p:ext uri="{BB962C8B-B14F-4D97-AF65-F5344CB8AC3E}">
        <p14:creationId xmlns:p14="http://schemas.microsoft.com/office/powerpoint/2010/main" val="3688091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a:extLst>
              <a:ext uri="{FF2B5EF4-FFF2-40B4-BE49-F238E27FC236}">
                <a16:creationId xmlns:a16="http://schemas.microsoft.com/office/drawing/2014/main" xmlns="" id="{93FC0686-118C-5044-B191-167DB6014C9E}"/>
              </a:ext>
            </a:extLst>
          </p:cNvPr>
          <p:cNvSpPr/>
          <p:nvPr/>
        </p:nvSpPr>
        <p:spPr>
          <a:xfrm>
            <a:off x="0" y="0"/>
            <a:ext cx="2412709" cy="6858000"/>
          </a:xfrm>
          <a:prstGeom prst="rect">
            <a:avLst/>
          </a:prstGeom>
          <a:solidFill>
            <a:srgbClr val="B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174E9934-60CA-B44B-9213-AFC3F635A79F}"/>
              </a:ext>
            </a:extLst>
          </p:cNvPr>
          <p:cNvSpPr txBox="1"/>
          <p:nvPr/>
        </p:nvSpPr>
        <p:spPr>
          <a:xfrm>
            <a:off x="131174" y="547884"/>
            <a:ext cx="2296160" cy="707886"/>
          </a:xfrm>
          <a:prstGeom prst="rect">
            <a:avLst/>
          </a:prstGeom>
          <a:noFill/>
        </p:spPr>
        <p:txBody>
          <a:bodyPr wrap="square" rtlCol="0">
            <a:spAutoFit/>
          </a:bodyPr>
          <a:lstStyle/>
          <a:p>
            <a:r>
              <a:rPr lang="en-US" sz="2000" b="1">
                <a:latin typeface="Roboto Slab" pitchFamily="2" charset="0"/>
                <a:ea typeface="Roboto Slab" pitchFamily="2" charset="0"/>
              </a:rPr>
              <a:t>AP Question</a:t>
            </a:r>
          </a:p>
          <a:p>
            <a:r>
              <a:rPr lang="en-US" sz="2000" b="1">
                <a:latin typeface="Roboto Slab" pitchFamily="2" charset="0"/>
                <a:ea typeface="Roboto Slab" pitchFamily="2" charset="0"/>
              </a:rPr>
              <a:t>Bank</a:t>
            </a:r>
            <a:endParaRPr lang="en-US" sz="2000"/>
          </a:p>
        </p:txBody>
      </p:sp>
      <p:pic>
        <p:nvPicPr>
          <p:cNvPr id="16" name="Picture 6" descr="C:\Users\Katie\Desktop\Sji\college-board\pics\AP Question Bank illustration-0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778" y="1347501"/>
            <a:ext cx="1748410" cy="170607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xmlns="" id="{4D0B4CE4-2E1A-3D40-B9F7-4CA9A2E6A6B2}"/>
              </a:ext>
            </a:extLst>
          </p:cNvPr>
          <p:cNvSpPr>
            <a:spLocks noGrp="1"/>
          </p:cNvSpPr>
          <p:nvPr>
            <p:ph type="sldNum" sz="quarter" idx="12"/>
          </p:nvPr>
        </p:nvSpPr>
        <p:spPr>
          <a:xfrm>
            <a:off x="9068322" y="6257494"/>
            <a:ext cx="2743200" cy="365125"/>
          </a:xfrm>
        </p:spPr>
        <p:txBody>
          <a:bodyPr/>
          <a:lstStyle/>
          <a:p>
            <a:fld id="{F9975628-894A-8B4F-83BD-0BC5F62E4F6A}" type="slidenum">
              <a:rPr lang="en-US" smtClean="0"/>
              <a:t>17</a:t>
            </a:fld>
            <a:endParaRPr lang="en-US"/>
          </a:p>
        </p:txBody>
      </p:sp>
      <p:pic>
        <p:nvPicPr>
          <p:cNvPr id="10" name="Picture 7">
            <a:extLst>
              <a:ext uri="{FF2B5EF4-FFF2-40B4-BE49-F238E27FC236}">
                <a16:creationId xmlns:a16="http://schemas.microsoft.com/office/drawing/2014/main" xmlns="" id="{058545F7-B211-D84F-BD4E-0AE6D8135A5D}"/>
              </a:ext>
            </a:extLst>
          </p:cNvPr>
          <p:cNvPicPr>
            <a:picLocks noChangeAspect="1"/>
          </p:cNvPicPr>
          <p:nvPr/>
        </p:nvPicPr>
        <p:blipFill>
          <a:blip r:embed="rId4"/>
          <a:stretch>
            <a:fillRect/>
          </a:stretch>
        </p:blipFill>
        <p:spPr>
          <a:xfrm>
            <a:off x="507854" y="6211806"/>
            <a:ext cx="1397000" cy="457200"/>
          </a:xfrm>
          <a:prstGeom prst="rect">
            <a:avLst/>
          </a:prstGeom>
        </p:spPr>
      </p:pic>
      <p:sp>
        <p:nvSpPr>
          <p:cNvPr id="12" name="Title 1">
            <a:extLst>
              <a:ext uri="{FF2B5EF4-FFF2-40B4-BE49-F238E27FC236}">
                <a16:creationId xmlns:a16="http://schemas.microsoft.com/office/drawing/2014/main" xmlns="" id="{67319293-8719-2344-ADAA-F62CE22514A0}"/>
              </a:ext>
            </a:extLst>
          </p:cNvPr>
          <p:cNvSpPr txBox="1">
            <a:spLocks/>
          </p:cNvSpPr>
          <p:nvPr/>
        </p:nvSpPr>
        <p:spPr>
          <a:xfrm>
            <a:off x="2548033" y="632269"/>
            <a:ext cx="9505421" cy="10219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Roboto Slab"/>
                <a:ea typeface="Roboto Slab" pitchFamily="2" charset="0"/>
              </a:rPr>
              <a:t>Question bank boosts exam practice with </a:t>
            </a:r>
            <a:br>
              <a:rPr lang="en-US" sz="3200">
                <a:latin typeface="Roboto Slab"/>
                <a:ea typeface="Roboto Slab" pitchFamily="2" charset="0"/>
              </a:rPr>
            </a:br>
            <a:r>
              <a:rPr lang="en-US" sz="3200">
                <a:latin typeface="Roboto Slab"/>
                <a:ea typeface="Roboto Slab" pitchFamily="2" charset="0"/>
              </a:rPr>
              <a:t>15,000+ on-demand AP Exam questions.</a:t>
            </a:r>
          </a:p>
        </p:txBody>
      </p:sp>
      <p:sp>
        <p:nvSpPr>
          <p:cNvPr id="13" name="Rectangle 16">
            <a:extLst>
              <a:ext uri="{FF2B5EF4-FFF2-40B4-BE49-F238E27FC236}">
                <a16:creationId xmlns:a16="http://schemas.microsoft.com/office/drawing/2014/main" xmlns="" id="{BAF0D175-FCA9-1B4E-8A59-9408978D7D6E}"/>
              </a:ext>
            </a:extLst>
          </p:cNvPr>
          <p:cNvSpPr/>
          <p:nvPr/>
        </p:nvSpPr>
        <p:spPr>
          <a:xfrm>
            <a:off x="2658843" y="480046"/>
            <a:ext cx="8915293" cy="82296"/>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xmlns="" id="{3E5C36C3-7DC2-A744-BBD2-46AD6B8A2FE2}"/>
              </a:ext>
            </a:extLst>
          </p:cNvPr>
          <p:cNvSpPr txBox="1">
            <a:spLocks/>
          </p:cNvSpPr>
          <p:nvPr/>
        </p:nvSpPr>
        <p:spPr>
          <a:xfrm>
            <a:off x="2574893" y="1844219"/>
            <a:ext cx="4308507" cy="56304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050"/>
              </a:lnSpc>
              <a:spcAft>
                <a:spcPts val="1200"/>
              </a:spcAft>
            </a:pPr>
            <a:r>
              <a:rPr lang="en-US" sz="1800" b="1">
                <a:latin typeface="Roboto"/>
                <a:ea typeface="Roboto"/>
                <a:cs typeface="Roboto"/>
              </a:rPr>
              <a:t>A library of real AP Exam questions </a:t>
            </a:r>
            <a:r>
              <a:rPr lang="en-US" sz="1800" b="1">
                <a:latin typeface="Roboto" panose="02000000000000000000" pitchFamily="2" charset="0"/>
                <a:ea typeface="Roboto" panose="02000000000000000000" pitchFamily="2" charset="0"/>
              </a:rPr>
              <a:t/>
            </a:r>
            <a:br>
              <a:rPr lang="en-US" sz="1800" b="1">
                <a:latin typeface="Roboto" panose="02000000000000000000" pitchFamily="2" charset="0"/>
                <a:ea typeface="Roboto" panose="02000000000000000000" pitchFamily="2" charset="0"/>
              </a:rPr>
            </a:br>
            <a:r>
              <a:rPr lang="en-US" sz="1800" b="1">
                <a:latin typeface="Roboto"/>
                <a:ea typeface="Roboto"/>
                <a:cs typeface="Roboto"/>
              </a:rPr>
              <a:t>that teachers can access. The bank:</a:t>
            </a:r>
          </a:p>
          <a:p>
            <a:pPr marL="182880" indent="-182880">
              <a:lnSpc>
                <a:spcPts val="2050"/>
              </a:lnSpc>
              <a:spcAft>
                <a:spcPts val="1200"/>
              </a:spcAft>
              <a:buClr>
                <a:srgbClr val="0077C8"/>
              </a:buClr>
              <a:buFont typeface="Wingdings" pitchFamily="2" charset="2"/>
              <a:buChar char="§"/>
            </a:pPr>
            <a:r>
              <a:rPr lang="en-US" sz="1800">
                <a:latin typeface="Roboto"/>
                <a:ea typeface="Roboto"/>
                <a:cs typeface="Roboto"/>
              </a:rPr>
              <a:t>Can be filtered by course topics </a:t>
            </a:r>
            <a:r>
              <a:rPr lang="en-US" sz="1800">
                <a:latin typeface="Roboto" panose="02000000000000000000" pitchFamily="2" charset="0"/>
                <a:ea typeface="Roboto" panose="02000000000000000000" pitchFamily="2" charset="0"/>
              </a:rPr>
              <a:t/>
            </a:r>
            <a:br>
              <a:rPr lang="en-US" sz="1800">
                <a:latin typeface="Roboto" panose="02000000000000000000" pitchFamily="2" charset="0"/>
                <a:ea typeface="Roboto" panose="02000000000000000000" pitchFamily="2" charset="0"/>
              </a:rPr>
            </a:br>
            <a:r>
              <a:rPr lang="en-US" sz="1800">
                <a:latin typeface="Roboto"/>
                <a:ea typeface="Roboto"/>
                <a:cs typeface="Roboto"/>
              </a:rPr>
              <a:t>and skills</a:t>
            </a:r>
          </a:p>
          <a:p>
            <a:pPr marL="182880" indent="-182880">
              <a:lnSpc>
                <a:spcPts val="2050"/>
              </a:lnSpc>
              <a:spcAft>
                <a:spcPts val="1200"/>
              </a:spcAft>
              <a:buClr>
                <a:srgbClr val="0077C8"/>
              </a:buClr>
              <a:buFont typeface="Wingdings" pitchFamily="2" charset="2"/>
              <a:buChar char="§"/>
            </a:pPr>
            <a:r>
              <a:rPr lang="en-US" sz="1800">
                <a:latin typeface="Roboto"/>
                <a:ea typeface="Roboto"/>
                <a:cs typeface="Roboto"/>
              </a:rPr>
              <a:t>Can be used to create customized practice and tests that can be </a:t>
            </a:r>
            <a:r>
              <a:rPr lang="en-US" sz="1800">
                <a:latin typeface="Roboto" panose="02000000000000000000" pitchFamily="2" charset="0"/>
                <a:ea typeface="Roboto" panose="02000000000000000000" pitchFamily="2" charset="0"/>
              </a:rPr>
              <a:t/>
            </a:r>
            <a:br>
              <a:rPr lang="en-US" sz="1800">
                <a:latin typeface="Roboto" panose="02000000000000000000" pitchFamily="2" charset="0"/>
                <a:ea typeface="Roboto" panose="02000000000000000000" pitchFamily="2" charset="0"/>
              </a:rPr>
            </a:br>
            <a:r>
              <a:rPr lang="en-US" sz="1800">
                <a:latin typeface="Roboto"/>
                <a:ea typeface="Roboto"/>
                <a:cs typeface="Roboto"/>
              </a:rPr>
              <a:t>assigned online or on paper as </a:t>
            </a:r>
            <a:r>
              <a:rPr lang="en-US" sz="1800">
                <a:latin typeface="Roboto" panose="02000000000000000000" pitchFamily="2" charset="0"/>
                <a:ea typeface="Roboto" panose="02000000000000000000" pitchFamily="2" charset="0"/>
              </a:rPr>
              <a:t/>
            </a:r>
            <a:br>
              <a:rPr lang="en-US" sz="1800">
                <a:latin typeface="Roboto" panose="02000000000000000000" pitchFamily="2" charset="0"/>
                <a:ea typeface="Roboto" panose="02000000000000000000" pitchFamily="2" charset="0"/>
              </a:rPr>
            </a:br>
            <a:r>
              <a:rPr lang="en-US" sz="1800">
                <a:latin typeface="Roboto"/>
                <a:ea typeface="Roboto"/>
                <a:cs typeface="Roboto"/>
              </a:rPr>
              <a:t>in-class assignments or homework</a:t>
            </a:r>
          </a:p>
          <a:p>
            <a:pPr marL="182880" indent="-182880">
              <a:lnSpc>
                <a:spcPts val="2050"/>
              </a:lnSpc>
              <a:spcAft>
                <a:spcPts val="1200"/>
              </a:spcAft>
              <a:buClr>
                <a:srgbClr val="0077C8"/>
              </a:buClr>
              <a:buFont typeface="Wingdings" pitchFamily="2" charset="2"/>
              <a:buChar char="§"/>
            </a:pPr>
            <a:r>
              <a:rPr lang="en-US" sz="1800">
                <a:latin typeface="Roboto"/>
                <a:ea typeface="Roboto"/>
                <a:cs typeface="Roboto"/>
              </a:rPr>
              <a:t>Enables teachers to create their </a:t>
            </a:r>
            <a:r>
              <a:rPr lang="en-US" sz="1800">
                <a:latin typeface="Roboto" panose="02000000000000000000" pitchFamily="2" charset="0"/>
                <a:ea typeface="Roboto" panose="02000000000000000000" pitchFamily="2" charset="0"/>
              </a:rPr>
              <a:t/>
            </a:r>
            <a:br>
              <a:rPr lang="en-US" sz="1800">
                <a:latin typeface="Roboto" panose="02000000000000000000" pitchFamily="2" charset="0"/>
                <a:ea typeface="Roboto" panose="02000000000000000000" pitchFamily="2" charset="0"/>
              </a:rPr>
            </a:br>
            <a:r>
              <a:rPr lang="en-US" sz="1800">
                <a:latin typeface="Roboto"/>
                <a:ea typeface="Roboto"/>
                <a:cs typeface="Roboto"/>
              </a:rPr>
              <a:t>own questions or edit existing questions</a:t>
            </a:r>
          </a:p>
        </p:txBody>
      </p:sp>
      <p:sp>
        <p:nvSpPr>
          <p:cNvPr id="15" name="Rectangle 4">
            <a:extLst>
              <a:ext uri="{FF2B5EF4-FFF2-40B4-BE49-F238E27FC236}">
                <a16:creationId xmlns:a16="http://schemas.microsoft.com/office/drawing/2014/main" xmlns="" id="{EEFC9552-F36D-034F-998A-9DD6C5905B03}"/>
              </a:ext>
            </a:extLst>
          </p:cNvPr>
          <p:cNvSpPr/>
          <p:nvPr/>
        </p:nvSpPr>
        <p:spPr>
          <a:xfrm>
            <a:off x="210738" y="480046"/>
            <a:ext cx="1991233"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C:\Users\Katie\Desktop\Sji\college-board\C06 FYM Roadshow Deck Folder\Links\laptop-01.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50171" y="1413336"/>
            <a:ext cx="6678879" cy="4222489"/>
          </a:xfrm>
          <a:prstGeom prst="rect">
            <a:avLst/>
          </a:prstGeom>
          <a:noFill/>
          <a:extLst>
            <a:ext uri="{909E8E84-426E-40DD-AFC4-6F175D3DCCD1}">
              <a14:hiddenFill xmlns:a14="http://schemas.microsoft.com/office/drawing/2010/main">
                <a:solidFill>
                  <a:srgbClr val="FFFFFF"/>
                </a:solidFill>
              </a14:hiddenFill>
            </a:ext>
          </a:extLst>
        </p:spPr>
      </p:pic>
      <p:pic>
        <p:nvPicPr>
          <p:cNvPr id="19" name="Content Placeholder 2" descr="A screenshot of a cell phone&#10;&#10;Description automatically generated">
            <a:extLst>
              <a:ext uri="{FF2B5EF4-FFF2-40B4-BE49-F238E27FC236}">
                <a16:creationId xmlns:a16="http://schemas.microsoft.com/office/drawing/2014/main" xmlns="" id="{E9A32C7D-6AFC-F346-A3FD-36F0BE0F1B2E}"/>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6959906" y="2194560"/>
            <a:ext cx="4150354" cy="2517925"/>
          </a:xfrm>
          <a:prstGeom prst="rect">
            <a:avLst/>
          </a:prstGeom>
        </p:spPr>
      </p:pic>
      <p:pic>
        <p:nvPicPr>
          <p:cNvPr id="2" name="Picture 2" descr="An image of a computer laptop showing the question bank screen">
            <a:extLst>
              <a:ext uri="{FF2B5EF4-FFF2-40B4-BE49-F238E27FC236}">
                <a16:creationId xmlns:a16="http://schemas.microsoft.com/office/drawing/2014/main" xmlns="" id="{417CB68A-7EBC-47BD-AEFC-51966ACD1C9B}"/>
              </a:ext>
            </a:extLst>
          </p:cNvPr>
          <p:cNvPicPr>
            <a:picLocks noChangeAspect="1"/>
          </p:cNvPicPr>
          <p:nvPr/>
        </p:nvPicPr>
        <p:blipFill rotWithShape="1">
          <a:blip r:embed="rId7"/>
          <a:srcRect l="140" r="205" b="11215"/>
          <a:stretch/>
        </p:blipFill>
        <p:spPr>
          <a:xfrm>
            <a:off x="6958715" y="2195483"/>
            <a:ext cx="4152197" cy="2726488"/>
          </a:xfrm>
          <a:prstGeom prst="rect">
            <a:avLst/>
          </a:prstGeom>
        </p:spPr>
      </p:pic>
    </p:spTree>
    <p:extLst>
      <p:ext uri="{BB962C8B-B14F-4D97-AF65-F5344CB8AC3E}">
        <p14:creationId xmlns:p14="http://schemas.microsoft.com/office/powerpoint/2010/main" val="140443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a:extLst>
              <a:ext uri="{FF2B5EF4-FFF2-40B4-BE49-F238E27FC236}">
                <a16:creationId xmlns:a16="http://schemas.microsoft.com/office/drawing/2014/main" xmlns="" id="{FED2B0F4-7A80-8F44-BD5D-9C82E516C1F0}"/>
              </a:ext>
            </a:extLst>
          </p:cNvPr>
          <p:cNvSpPr/>
          <p:nvPr/>
        </p:nvSpPr>
        <p:spPr>
          <a:xfrm>
            <a:off x="0" y="0"/>
            <a:ext cx="2412709" cy="6858000"/>
          </a:xfrm>
          <a:prstGeom prst="rect">
            <a:avLst/>
          </a:prstGeom>
          <a:solidFill>
            <a:srgbClr val="B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3">
            <a:extLst>
              <a:ext uri="{FF2B5EF4-FFF2-40B4-BE49-F238E27FC236}">
                <a16:creationId xmlns:a16="http://schemas.microsoft.com/office/drawing/2014/main" xmlns="" id="{4D0B4CE4-2E1A-3D40-B9F7-4CA9A2E6A6B2}"/>
              </a:ext>
            </a:extLst>
          </p:cNvPr>
          <p:cNvSpPr>
            <a:spLocks noGrp="1"/>
          </p:cNvSpPr>
          <p:nvPr>
            <p:ph type="sldNum" sz="quarter" idx="12"/>
          </p:nvPr>
        </p:nvSpPr>
        <p:spPr>
          <a:xfrm>
            <a:off x="9068322" y="6257494"/>
            <a:ext cx="2743200" cy="365125"/>
          </a:xfrm>
        </p:spPr>
        <p:txBody>
          <a:bodyPr/>
          <a:lstStyle/>
          <a:p>
            <a:fld id="{F9975628-894A-8B4F-83BD-0BC5F62E4F6A}" type="slidenum">
              <a:rPr lang="en-US" smtClean="0"/>
              <a:t>18</a:t>
            </a:fld>
            <a:endParaRPr lang="en-US"/>
          </a:p>
        </p:txBody>
      </p:sp>
      <p:sp>
        <p:nvSpPr>
          <p:cNvPr id="8" name="Rectangle 4">
            <a:extLst>
              <a:ext uri="{FF2B5EF4-FFF2-40B4-BE49-F238E27FC236}">
                <a16:creationId xmlns:a16="http://schemas.microsoft.com/office/drawing/2014/main" xmlns="" id="{EEFC9552-F36D-034F-998A-9DD6C5905B03}"/>
              </a:ext>
            </a:extLst>
          </p:cNvPr>
          <p:cNvSpPr/>
          <p:nvPr/>
        </p:nvSpPr>
        <p:spPr>
          <a:xfrm>
            <a:off x="210738" y="480046"/>
            <a:ext cx="1991233"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7">
            <a:extLst>
              <a:ext uri="{FF2B5EF4-FFF2-40B4-BE49-F238E27FC236}">
                <a16:creationId xmlns:a16="http://schemas.microsoft.com/office/drawing/2014/main" xmlns="" id="{058545F7-B211-D84F-BD4E-0AE6D8135A5D}"/>
              </a:ext>
            </a:extLst>
          </p:cNvPr>
          <p:cNvPicPr>
            <a:picLocks noChangeAspect="1"/>
          </p:cNvPicPr>
          <p:nvPr/>
        </p:nvPicPr>
        <p:blipFill>
          <a:blip r:embed="rId2"/>
          <a:stretch>
            <a:fillRect/>
          </a:stretch>
        </p:blipFill>
        <p:spPr>
          <a:xfrm>
            <a:off x="507854" y="6211806"/>
            <a:ext cx="1397000" cy="457200"/>
          </a:xfrm>
          <a:prstGeom prst="rect">
            <a:avLst/>
          </a:prstGeom>
        </p:spPr>
      </p:pic>
      <p:sp>
        <p:nvSpPr>
          <p:cNvPr id="11" name="Title 1">
            <a:extLst>
              <a:ext uri="{FF2B5EF4-FFF2-40B4-BE49-F238E27FC236}">
                <a16:creationId xmlns:a16="http://schemas.microsoft.com/office/drawing/2014/main" xmlns="" id="{67319293-8719-2344-ADAA-F62CE22514A0}"/>
              </a:ext>
            </a:extLst>
          </p:cNvPr>
          <p:cNvSpPr txBox="1">
            <a:spLocks/>
          </p:cNvSpPr>
          <p:nvPr/>
        </p:nvSpPr>
        <p:spPr>
          <a:xfrm>
            <a:off x="2548033" y="632269"/>
            <a:ext cx="9505421" cy="10219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a:latin typeface="Roboto Slab" pitchFamily="2" charset="0"/>
              <a:ea typeface="Roboto Slab" pitchFamily="2" charset="0"/>
            </a:endParaRPr>
          </a:p>
        </p:txBody>
      </p:sp>
      <p:sp>
        <p:nvSpPr>
          <p:cNvPr id="12" name="Rectangle 16">
            <a:extLst>
              <a:ext uri="{FF2B5EF4-FFF2-40B4-BE49-F238E27FC236}">
                <a16:creationId xmlns:a16="http://schemas.microsoft.com/office/drawing/2014/main" xmlns="" id="{BAF0D175-FCA9-1B4E-8A59-9408978D7D6E}"/>
              </a:ext>
            </a:extLst>
          </p:cNvPr>
          <p:cNvSpPr/>
          <p:nvPr/>
        </p:nvSpPr>
        <p:spPr>
          <a:xfrm>
            <a:off x="2650772" y="477593"/>
            <a:ext cx="8915293" cy="82296"/>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xmlns="" id="{3E5C36C3-7DC2-A744-BBD2-46AD6B8A2FE2}"/>
              </a:ext>
            </a:extLst>
          </p:cNvPr>
          <p:cNvSpPr txBox="1">
            <a:spLocks/>
          </p:cNvSpPr>
          <p:nvPr/>
        </p:nvSpPr>
        <p:spPr>
          <a:xfrm>
            <a:off x="2685817" y="1457632"/>
            <a:ext cx="8845201" cy="39427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indent="-182880">
              <a:lnSpc>
                <a:spcPts val="2050"/>
              </a:lnSpc>
              <a:spcAft>
                <a:spcPts val="1200"/>
              </a:spcAft>
              <a:buClr>
                <a:srgbClr val="0077C8"/>
              </a:buClr>
              <a:buFont typeface="Wingdings" pitchFamily="2" charset="2"/>
              <a:buChar char="§"/>
            </a:pPr>
            <a:r>
              <a:rPr lang="en-US" sz="2000" b="1">
                <a:latin typeface="Roboto" panose="02000000000000000000" pitchFamily="2" charset="0"/>
                <a:ea typeface="Roboto" panose="02000000000000000000" pitchFamily="2" charset="0"/>
                <a:cs typeface="Roboto" panose="02000000000000000000" pitchFamily="2" charset="0"/>
              </a:rPr>
              <a:t>Personalized feedback: </a:t>
            </a:r>
            <a:r>
              <a:rPr lang="en-US" sz="2000">
                <a:latin typeface="Roboto" panose="02000000000000000000" pitchFamily="2" charset="0"/>
                <a:ea typeface="Roboto" panose="02000000000000000000" pitchFamily="2" charset="0"/>
                <a:cs typeface="Roboto" panose="02000000000000000000" pitchFamily="2" charset="0"/>
              </a:rPr>
              <a:t>Students will get personalized feedback through new digital tools that provide daily support for every AP classroom. </a:t>
            </a:r>
          </a:p>
          <a:p>
            <a:pPr marL="182880" indent="-182880">
              <a:lnSpc>
                <a:spcPts val="2050"/>
              </a:lnSpc>
              <a:spcAft>
                <a:spcPts val="1200"/>
              </a:spcAft>
              <a:buClr>
                <a:srgbClr val="0077C8"/>
              </a:buClr>
              <a:buFont typeface="Wingdings" pitchFamily="2" charset="2"/>
              <a:buChar char="§"/>
            </a:pPr>
            <a:r>
              <a:rPr lang="en-US" sz="2000" b="1">
                <a:latin typeface="Roboto" panose="02000000000000000000" pitchFamily="2" charset="0"/>
                <a:ea typeface="Roboto" panose="02000000000000000000" pitchFamily="2" charset="0"/>
                <a:cs typeface="Roboto" panose="02000000000000000000" pitchFamily="2" charset="0"/>
              </a:rPr>
              <a:t>Insights on strengths and areas for growth: </a:t>
            </a:r>
            <a:r>
              <a:rPr lang="en-US" sz="2000">
                <a:latin typeface="Roboto" panose="02000000000000000000" pitchFamily="2" charset="0"/>
                <a:ea typeface="Roboto" panose="02000000000000000000" pitchFamily="2" charset="0"/>
                <a:cs typeface="Roboto" panose="02000000000000000000" pitchFamily="2" charset="0"/>
              </a:rPr>
              <a:t>With the personal progress checks, teachers can identify content and skill areas where students are struggling and use the Question Bank to provide them with targeted practice opportunities. </a:t>
            </a:r>
          </a:p>
          <a:p>
            <a:pPr marL="182880" indent="-182880">
              <a:lnSpc>
                <a:spcPts val="2050"/>
              </a:lnSpc>
              <a:spcAft>
                <a:spcPts val="1200"/>
              </a:spcAft>
              <a:buClr>
                <a:srgbClr val="0077C8"/>
              </a:buClr>
              <a:buFont typeface="Wingdings" pitchFamily="2" charset="2"/>
              <a:buChar char="§"/>
            </a:pPr>
            <a:r>
              <a:rPr lang="en-US" sz="2000" b="1">
                <a:latin typeface="Roboto"/>
                <a:ea typeface="Roboto"/>
                <a:cs typeface="Roboto"/>
              </a:rPr>
              <a:t>Exam day improvements: </a:t>
            </a:r>
            <a:r>
              <a:rPr lang="en-US" sz="2000">
                <a:latin typeface="Roboto"/>
                <a:ea typeface="Roboto"/>
                <a:cs typeface="Roboto"/>
              </a:rPr>
              <a:t>For the first time, schools will receive personalized registration labels for each student taking an AP Exam. Students won’t need to bubble in their personal information – reducing time and stress on exam day.</a:t>
            </a:r>
          </a:p>
          <a:p>
            <a:pPr marL="182880" indent="-182880">
              <a:lnSpc>
                <a:spcPts val="2050"/>
              </a:lnSpc>
              <a:spcAft>
                <a:spcPts val="1200"/>
              </a:spcAft>
              <a:buClr>
                <a:srgbClr val="0077C8"/>
              </a:buClr>
              <a:buFont typeface="Wingdings" pitchFamily="2" charset="2"/>
              <a:buChar char="§"/>
            </a:pPr>
            <a:endParaRPr lang="en-US" sz="2000">
              <a:latin typeface="Roboto" panose="02000000000000000000" pitchFamily="2" charset="0"/>
              <a:ea typeface="Roboto" panose="02000000000000000000" pitchFamily="2" charset="0"/>
              <a:cs typeface="Roboto" panose="02000000000000000000" pitchFamily="2" charset="0"/>
            </a:endParaRPr>
          </a:p>
          <a:p>
            <a:pPr marL="182880" indent="-182880">
              <a:lnSpc>
                <a:spcPts val="2050"/>
              </a:lnSpc>
              <a:spcAft>
                <a:spcPts val="1200"/>
              </a:spcAft>
              <a:buClr>
                <a:srgbClr val="0077C8"/>
              </a:buClr>
              <a:buFont typeface="Wingdings" pitchFamily="2" charset="2"/>
              <a:buChar char="§"/>
            </a:pPr>
            <a:endParaRPr lang="en-US" sz="2000">
              <a:latin typeface="Roboto" panose="02000000000000000000" pitchFamily="2" charset="0"/>
              <a:ea typeface="Roboto" panose="02000000000000000000" pitchFamily="2" charset="0"/>
              <a:cs typeface="Roboto" panose="02000000000000000000" pitchFamily="2" charset="0"/>
            </a:endParaRPr>
          </a:p>
        </p:txBody>
      </p:sp>
      <p:pic>
        <p:nvPicPr>
          <p:cNvPr id="19" name="Picture 5" descr="decorative">
            <a:extLst>
              <a:ext uri="{FF2B5EF4-FFF2-40B4-BE49-F238E27FC236}">
                <a16:creationId xmlns:a16="http://schemas.microsoft.com/office/drawing/2014/main" xmlns="" id="{596A57DC-A89C-42A8-A0A0-E8EBF8DE97A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6027" y="1349008"/>
            <a:ext cx="911256" cy="9259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decorative">
            <a:extLst>
              <a:ext uri="{FF2B5EF4-FFF2-40B4-BE49-F238E27FC236}">
                <a16:creationId xmlns:a16="http://schemas.microsoft.com/office/drawing/2014/main" xmlns="" id="{A26B5FE8-99E4-4335-905E-A7562DB77AE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4423" y="2539013"/>
            <a:ext cx="1034463" cy="100941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decorative">
            <a:extLst>
              <a:ext uri="{FF2B5EF4-FFF2-40B4-BE49-F238E27FC236}">
                <a16:creationId xmlns:a16="http://schemas.microsoft.com/office/drawing/2014/main" xmlns="" id="{19B9B485-C339-484B-9585-CAE24BFA70A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3090" y="3870702"/>
            <a:ext cx="1157132" cy="100941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decorative">
            <a:extLst>
              <a:ext uri="{FF2B5EF4-FFF2-40B4-BE49-F238E27FC236}">
                <a16:creationId xmlns:a16="http://schemas.microsoft.com/office/drawing/2014/main" xmlns="" id="{3440BDD4-D1EF-455D-ADCA-BF3330A3679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4423" y="5152022"/>
            <a:ext cx="989686" cy="99863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xmlns="" id="{718B0A4E-025B-4BF0-8A39-5F05B267C0F2}"/>
              </a:ext>
            </a:extLst>
          </p:cNvPr>
          <p:cNvSpPr txBox="1"/>
          <p:nvPr/>
        </p:nvSpPr>
        <p:spPr>
          <a:xfrm>
            <a:off x="143874" y="560584"/>
            <a:ext cx="2296160" cy="400110"/>
          </a:xfrm>
          <a:prstGeom prst="rect">
            <a:avLst/>
          </a:prstGeom>
          <a:noFill/>
        </p:spPr>
        <p:txBody>
          <a:bodyPr wrap="square" rtlCol="0">
            <a:spAutoFit/>
          </a:bodyPr>
          <a:lstStyle/>
          <a:p>
            <a:r>
              <a:rPr lang="en-US" sz="2000" b="1">
                <a:latin typeface="Roboto Slab" pitchFamily="2" charset="0"/>
                <a:ea typeface="Roboto Slab" pitchFamily="2" charset="0"/>
              </a:rPr>
              <a:t>AP Students</a:t>
            </a:r>
            <a:endParaRPr lang="en-US" sz="2000"/>
          </a:p>
        </p:txBody>
      </p:sp>
      <p:sp>
        <p:nvSpPr>
          <p:cNvPr id="25" name="Title 1">
            <a:extLst>
              <a:ext uri="{FF2B5EF4-FFF2-40B4-BE49-F238E27FC236}">
                <a16:creationId xmlns:a16="http://schemas.microsoft.com/office/drawing/2014/main" xmlns="" id="{419E2448-FCC6-4299-BA9D-B5F3F5D8E3BA}"/>
              </a:ext>
            </a:extLst>
          </p:cNvPr>
          <p:cNvSpPr txBox="1">
            <a:spLocks/>
          </p:cNvSpPr>
          <p:nvPr/>
        </p:nvSpPr>
        <p:spPr>
          <a:xfrm>
            <a:off x="2656032" y="632268"/>
            <a:ext cx="9505421" cy="10219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2400"/>
          </a:p>
        </p:txBody>
      </p:sp>
      <p:sp>
        <p:nvSpPr>
          <p:cNvPr id="26" name="Title 1">
            <a:extLst>
              <a:ext uri="{FF2B5EF4-FFF2-40B4-BE49-F238E27FC236}">
                <a16:creationId xmlns:a16="http://schemas.microsoft.com/office/drawing/2014/main" xmlns="" id="{2364156D-DD33-4AD5-857A-48FCC5496409}"/>
              </a:ext>
            </a:extLst>
          </p:cNvPr>
          <p:cNvSpPr txBox="1">
            <a:spLocks/>
          </p:cNvSpPr>
          <p:nvPr/>
        </p:nvSpPr>
        <p:spPr>
          <a:xfrm>
            <a:off x="2650772" y="572862"/>
            <a:ext cx="9505421" cy="10219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a:latin typeface="Roboto Slab" pitchFamily="2" charset="0"/>
              <a:ea typeface="Roboto Slab" pitchFamily="2" charset="0"/>
            </a:endParaRPr>
          </a:p>
        </p:txBody>
      </p:sp>
      <p:sp>
        <p:nvSpPr>
          <p:cNvPr id="27" name="Title 1">
            <a:extLst>
              <a:ext uri="{FF2B5EF4-FFF2-40B4-BE49-F238E27FC236}">
                <a16:creationId xmlns:a16="http://schemas.microsoft.com/office/drawing/2014/main" xmlns="" id="{A44139F8-0821-4AC0-8B07-48D8DD86B30C}"/>
              </a:ext>
            </a:extLst>
          </p:cNvPr>
          <p:cNvSpPr txBox="1">
            <a:spLocks/>
          </p:cNvSpPr>
          <p:nvPr/>
        </p:nvSpPr>
        <p:spPr>
          <a:xfrm>
            <a:off x="2686579" y="632268"/>
            <a:ext cx="9505421" cy="10219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a:latin typeface="Roboto Slab" pitchFamily="2" charset="0"/>
                <a:ea typeface="Roboto Slab" pitchFamily="2" charset="0"/>
              </a:rPr>
              <a:t>Charting a Path to College Credit</a:t>
            </a:r>
            <a:endParaRPr lang="en-US" sz="2400"/>
          </a:p>
        </p:txBody>
      </p:sp>
    </p:spTree>
    <p:extLst>
      <p:ext uri="{BB962C8B-B14F-4D97-AF65-F5344CB8AC3E}">
        <p14:creationId xmlns:p14="http://schemas.microsoft.com/office/powerpoint/2010/main" val="1045688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7319293-8719-2344-ADAA-F62CE22514A0}"/>
              </a:ext>
            </a:extLst>
          </p:cNvPr>
          <p:cNvSpPr txBox="1">
            <a:spLocks/>
          </p:cNvSpPr>
          <p:nvPr/>
        </p:nvSpPr>
        <p:spPr>
          <a:xfrm>
            <a:off x="1828754" y="2276263"/>
            <a:ext cx="8338976" cy="10261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2800">
              <a:latin typeface="Roboto Slab"/>
              <a:ea typeface="Roboto Slab" pitchFamily="2" charset="0"/>
            </a:endParaRPr>
          </a:p>
          <a:p>
            <a:pPr>
              <a:lnSpc>
                <a:spcPct val="100000"/>
              </a:lnSpc>
            </a:pPr>
            <a:endParaRPr lang="en-US" sz="3200">
              <a:latin typeface="Roboto Slab"/>
              <a:ea typeface="Roboto Slab" pitchFamily="2" charset="0"/>
            </a:endParaRPr>
          </a:p>
          <a:p>
            <a:pPr>
              <a:lnSpc>
                <a:spcPct val="100000"/>
              </a:lnSpc>
            </a:pPr>
            <a:endParaRPr lang="en-US" sz="3200">
              <a:latin typeface="Roboto Slab"/>
              <a:ea typeface="Roboto Slab" pitchFamily="2" charset="0"/>
            </a:endParaRPr>
          </a:p>
        </p:txBody>
      </p:sp>
      <p:pic>
        <p:nvPicPr>
          <p:cNvPr id="11" name="Picture 10">
            <a:extLst>
              <a:ext uri="{FF2B5EF4-FFF2-40B4-BE49-F238E27FC236}">
                <a16:creationId xmlns:a16="http://schemas.microsoft.com/office/drawing/2014/main" xmlns="" id="{924755A9-90D7-7B41-9574-5F044A670F85}"/>
              </a:ext>
            </a:extLst>
          </p:cNvPr>
          <p:cNvPicPr>
            <a:picLocks noChangeAspect="1"/>
          </p:cNvPicPr>
          <p:nvPr/>
        </p:nvPicPr>
        <p:blipFill>
          <a:blip r:embed="rId3"/>
          <a:stretch>
            <a:fillRect/>
          </a:stretch>
        </p:blipFill>
        <p:spPr>
          <a:xfrm>
            <a:off x="512735" y="6211810"/>
            <a:ext cx="1397000" cy="457200"/>
          </a:xfrm>
          <a:prstGeom prst="rect">
            <a:avLst/>
          </a:prstGeom>
        </p:spPr>
      </p:pic>
      <p:sp>
        <p:nvSpPr>
          <p:cNvPr id="12" name="Slide Number Placeholder 3">
            <a:extLst>
              <a:ext uri="{FF2B5EF4-FFF2-40B4-BE49-F238E27FC236}">
                <a16:creationId xmlns:a16="http://schemas.microsoft.com/office/drawing/2014/main" xmlns="" id="{F2EA42AD-A67E-0142-9A8A-D1AFC33A6FF4}"/>
              </a:ext>
            </a:extLst>
          </p:cNvPr>
          <p:cNvSpPr txBox="1">
            <a:spLocks/>
          </p:cNvSpPr>
          <p:nvPr/>
        </p:nvSpPr>
        <p:spPr>
          <a:xfrm>
            <a:off x="9068322" y="62574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975628-894A-8B4F-83BD-0BC5F62E4F6A}" type="slidenum">
              <a:rPr lang="en-US" smtClean="0"/>
              <a:pPr/>
              <a:t>19</a:t>
            </a:fld>
            <a:endParaRPr lang="en-US"/>
          </a:p>
        </p:txBody>
      </p:sp>
      <p:sp>
        <p:nvSpPr>
          <p:cNvPr id="8" name="Rectangle 7">
            <a:extLst>
              <a:ext uri="{FF2B5EF4-FFF2-40B4-BE49-F238E27FC236}">
                <a16:creationId xmlns:a16="http://schemas.microsoft.com/office/drawing/2014/main" xmlns="" id="{3D92A2F0-12D3-41D1-B077-3D263A6F94DD}"/>
              </a:ext>
            </a:extLst>
          </p:cNvPr>
          <p:cNvSpPr/>
          <p:nvPr/>
        </p:nvSpPr>
        <p:spPr>
          <a:xfrm>
            <a:off x="909145" y="580961"/>
            <a:ext cx="10020878" cy="82296"/>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1F510D3C-107E-4CBB-A11F-C83397147B6F}"/>
              </a:ext>
            </a:extLst>
          </p:cNvPr>
          <p:cNvSpPr/>
          <p:nvPr/>
        </p:nvSpPr>
        <p:spPr>
          <a:xfrm>
            <a:off x="912635" y="1273129"/>
            <a:ext cx="10366730" cy="8266815"/>
          </a:xfrm>
          <a:prstGeom prst="rect">
            <a:avLst/>
          </a:prstGeom>
        </p:spPr>
        <p:txBody>
          <a:bodyPr wrap="square" numCol="2" anchor="t">
            <a:spAutoFit/>
          </a:bodyPr>
          <a:lstStyle/>
          <a:p>
            <a:r>
              <a:rPr lang="en-US" sz="2000" b="1" dirty="0">
                <a:latin typeface="Roboto"/>
                <a:ea typeface="Roboto"/>
                <a:cs typeface="Roboto"/>
              </a:rPr>
              <a:t>Before the 2019-20 School Year</a:t>
            </a:r>
          </a:p>
          <a:p>
            <a:endParaRPr lang="en-US" sz="2000" b="1" dirty="0">
              <a:latin typeface="Roboto" panose="02000000000000000000" pitchFamily="2" charset="0"/>
              <a:ea typeface="Roboto" panose="02000000000000000000" pitchFamily="2" charset="0"/>
              <a:cs typeface="Roboto" panose="02000000000000000000" pitchFamily="2" charset="0"/>
            </a:endParaRPr>
          </a:p>
          <a:p>
            <a:pPr marL="182880" indent="-182880">
              <a:lnSpc>
                <a:spcPts val="2050"/>
              </a:lnSpc>
              <a:spcAft>
                <a:spcPts val="1200"/>
              </a:spcAft>
              <a:buClr>
                <a:srgbClr val="0077C8"/>
              </a:buClr>
              <a:buFont typeface="Wingdings" pitchFamily="2" charset="2"/>
              <a:buChar char="§"/>
            </a:pPr>
            <a:r>
              <a:rPr lang="en-US" sz="2000" dirty="0">
                <a:latin typeface="Roboto"/>
                <a:ea typeface="Roboto"/>
                <a:cs typeface="Roboto"/>
              </a:rPr>
              <a:t>Spring 2019: Students sign up for AP classes at school</a:t>
            </a:r>
            <a:endParaRPr lang="en-US" sz="2000" dirty="0">
              <a:latin typeface="Roboto" panose="02000000000000000000" pitchFamily="2" charset="0"/>
              <a:ea typeface="Roboto" panose="02000000000000000000" pitchFamily="2" charset="0"/>
              <a:cs typeface="Roboto"/>
            </a:endParaRPr>
          </a:p>
          <a:p>
            <a:pPr marL="182880" indent="-182880">
              <a:lnSpc>
                <a:spcPts val="2050"/>
              </a:lnSpc>
              <a:spcAft>
                <a:spcPts val="1200"/>
              </a:spcAft>
              <a:buClr>
                <a:srgbClr val="0077C8"/>
              </a:buClr>
              <a:buFont typeface="Wingdings" pitchFamily="2" charset="2"/>
              <a:buChar char="§"/>
            </a:pPr>
            <a:r>
              <a:rPr lang="en-US" sz="2000" dirty="0">
                <a:latin typeface="Roboto"/>
                <a:ea typeface="Roboto"/>
                <a:cs typeface="Roboto"/>
              </a:rPr>
              <a:t>Students visit apstudent.collegeboard.org to learn more about AP courses and exams.</a:t>
            </a:r>
          </a:p>
          <a:p>
            <a:pPr marL="182880" indent="-182880">
              <a:lnSpc>
                <a:spcPts val="2050"/>
              </a:lnSpc>
              <a:spcAft>
                <a:spcPts val="1200"/>
              </a:spcAft>
              <a:buClr>
                <a:srgbClr val="0077C8"/>
              </a:buClr>
              <a:buFont typeface="Wingdings" pitchFamily="2" charset="2"/>
              <a:buChar char="§"/>
            </a:pPr>
            <a:r>
              <a:rPr lang="en-US" sz="2000" dirty="0">
                <a:latin typeface="Roboto"/>
                <a:ea typeface="Roboto"/>
                <a:cs typeface="Roboto"/>
              </a:rPr>
              <a:t>Students without a College Board account should create one and set their password.  Students will need their username and password in the fall. </a:t>
            </a:r>
            <a:endParaRPr lang="en-US" sz="2000" dirty="0">
              <a:latin typeface="Roboto" panose="02000000000000000000" pitchFamily="2" charset="0"/>
              <a:ea typeface="Roboto" panose="02000000000000000000" pitchFamily="2" charset="0"/>
              <a:cs typeface="Roboto" panose="02000000000000000000" pitchFamily="2" charset="0"/>
            </a:endParaRPr>
          </a:p>
          <a:p>
            <a:pPr>
              <a:lnSpc>
                <a:spcPts val="2050"/>
              </a:lnSpc>
              <a:spcAft>
                <a:spcPts val="1200"/>
              </a:spcAft>
              <a:buClr>
                <a:srgbClr val="0077C8"/>
              </a:buClr>
            </a:pPr>
            <a:endParaRPr lang="en-US" b="1" dirty="0">
              <a:latin typeface="Roboto" panose="02000000000000000000" pitchFamily="2" charset="0"/>
              <a:ea typeface="Roboto" panose="02000000000000000000" pitchFamily="2" charset="0"/>
              <a:cs typeface="Roboto" panose="02000000000000000000" pitchFamily="2" charset="0"/>
            </a:endParaRPr>
          </a:p>
          <a:p>
            <a:pPr>
              <a:lnSpc>
                <a:spcPts val="2050"/>
              </a:lnSpc>
              <a:spcAft>
                <a:spcPts val="1200"/>
              </a:spcAft>
              <a:buClr>
                <a:srgbClr val="0077C8"/>
              </a:buClr>
            </a:pPr>
            <a:endParaRPr lang="en-US" b="1" dirty="0">
              <a:latin typeface="Roboto" panose="02000000000000000000" pitchFamily="2" charset="0"/>
              <a:ea typeface="Roboto" panose="02000000000000000000" pitchFamily="2" charset="0"/>
              <a:cs typeface="Roboto" panose="02000000000000000000" pitchFamily="2" charset="0"/>
            </a:endParaRPr>
          </a:p>
          <a:p>
            <a:pPr>
              <a:lnSpc>
                <a:spcPts val="2050"/>
              </a:lnSpc>
              <a:spcAft>
                <a:spcPts val="1200"/>
              </a:spcAft>
              <a:buClr>
                <a:srgbClr val="0077C8"/>
              </a:buClr>
            </a:pPr>
            <a:endParaRPr lang="en-US" b="1" dirty="0">
              <a:latin typeface="Roboto" panose="02000000000000000000" pitchFamily="2" charset="0"/>
              <a:ea typeface="Roboto" panose="02000000000000000000" pitchFamily="2" charset="0"/>
              <a:cs typeface="Roboto" panose="02000000000000000000" pitchFamily="2" charset="0"/>
            </a:endParaRPr>
          </a:p>
          <a:p>
            <a:pPr>
              <a:lnSpc>
                <a:spcPts val="2050"/>
              </a:lnSpc>
              <a:spcAft>
                <a:spcPts val="1200"/>
              </a:spcAft>
              <a:buClr>
                <a:srgbClr val="0077C8"/>
              </a:buClr>
            </a:pPr>
            <a:endParaRPr lang="en-US" b="1" dirty="0">
              <a:latin typeface="Roboto" panose="02000000000000000000" pitchFamily="2" charset="0"/>
              <a:ea typeface="Roboto" panose="02000000000000000000" pitchFamily="2" charset="0"/>
              <a:cs typeface="Roboto" panose="02000000000000000000" pitchFamily="2" charset="0"/>
            </a:endParaRPr>
          </a:p>
          <a:p>
            <a:pPr>
              <a:lnSpc>
                <a:spcPts val="2050"/>
              </a:lnSpc>
              <a:spcAft>
                <a:spcPts val="1200"/>
              </a:spcAft>
              <a:buClr>
                <a:srgbClr val="0077C8"/>
              </a:buClr>
            </a:pPr>
            <a:endParaRPr lang="en-US" b="1" dirty="0">
              <a:latin typeface="Roboto" panose="02000000000000000000" pitchFamily="2" charset="0"/>
              <a:ea typeface="Roboto" panose="02000000000000000000" pitchFamily="2" charset="0"/>
              <a:cs typeface="Roboto" panose="02000000000000000000" pitchFamily="2" charset="0"/>
            </a:endParaRPr>
          </a:p>
          <a:p>
            <a:pPr>
              <a:lnSpc>
                <a:spcPts val="2050"/>
              </a:lnSpc>
              <a:spcAft>
                <a:spcPts val="1200"/>
              </a:spcAft>
              <a:buClr>
                <a:srgbClr val="0077C8"/>
              </a:buClr>
            </a:pPr>
            <a:endParaRPr lang="en-US" b="1" dirty="0">
              <a:latin typeface="Roboto" panose="02000000000000000000" pitchFamily="2" charset="0"/>
              <a:ea typeface="Roboto" panose="02000000000000000000" pitchFamily="2" charset="0"/>
              <a:cs typeface="Roboto" panose="02000000000000000000" pitchFamily="2" charset="0"/>
            </a:endParaRPr>
          </a:p>
          <a:p>
            <a:pPr>
              <a:lnSpc>
                <a:spcPts val="2050"/>
              </a:lnSpc>
              <a:spcAft>
                <a:spcPts val="1200"/>
              </a:spcAft>
              <a:buClr>
                <a:srgbClr val="0077C8"/>
              </a:buClr>
            </a:pPr>
            <a:endParaRPr lang="en-US" b="1" dirty="0">
              <a:latin typeface="Roboto" panose="02000000000000000000" pitchFamily="2" charset="0"/>
              <a:ea typeface="Roboto" panose="02000000000000000000" pitchFamily="2" charset="0"/>
              <a:cs typeface="Roboto" panose="02000000000000000000" pitchFamily="2" charset="0"/>
            </a:endParaRPr>
          </a:p>
          <a:p>
            <a:pPr>
              <a:lnSpc>
                <a:spcPts val="2050"/>
              </a:lnSpc>
              <a:spcAft>
                <a:spcPts val="1200"/>
              </a:spcAft>
              <a:buClr>
                <a:srgbClr val="0077C8"/>
              </a:buClr>
            </a:pPr>
            <a:endParaRPr lang="en-US" b="1" dirty="0">
              <a:latin typeface="Roboto" panose="02000000000000000000" pitchFamily="2" charset="0"/>
              <a:ea typeface="Roboto" panose="02000000000000000000" pitchFamily="2" charset="0"/>
              <a:cs typeface="Roboto" panose="02000000000000000000" pitchFamily="2" charset="0"/>
            </a:endParaRPr>
          </a:p>
          <a:p>
            <a:pPr>
              <a:lnSpc>
                <a:spcPts val="2050"/>
              </a:lnSpc>
              <a:spcAft>
                <a:spcPts val="1200"/>
              </a:spcAft>
              <a:buClr>
                <a:srgbClr val="0077C8"/>
              </a:buClr>
            </a:pPr>
            <a:endParaRPr lang="en-US" b="1" dirty="0">
              <a:latin typeface="Roboto" panose="02000000000000000000" pitchFamily="2" charset="0"/>
              <a:ea typeface="Roboto" panose="02000000000000000000" pitchFamily="2" charset="0"/>
              <a:cs typeface="Roboto" panose="02000000000000000000" pitchFamily="2" charset="0"/>
            </a:endParaRPr>
          </a:p>
          <a:p>
            <a:pPr>
              <a:lnSpc>
                <a:spcPts val="2050"/>
              </a:lnSpc>
              <a:spcAft>
                <a:spcPts val="1200"/>
              </a:spcAft>
              <a:buClr>
                <a:srgbClr val="0077C8"/>
              </a:buClr>
            </a:pPr>
            <a:endParaRPr lang="en-US" b="1" dirty="0">
              <a:latin typeface="Roboto" panose="02000000000000000000" pitchFamily="2" charset="0"/>
              <a:ea typeface="Roboto" panose="02000000000000000000" pitchFamily="2" charset="0"/>
              <a:cs typeface="Roboto" panose="02000000000000000000" pitchFamily="2" charset="0"/>
            </a:endParaRPr>
          </a:p>
          <a:p>
            <a:pPr>
              <a:lnSpc>
                <a:spcPts val="2050"/>
              </a:lnSpc>
              <a:spcAft>
                <a:spcPts val="1200"/>
              </a:spcAft>
              <a:buClr>
                <a:srgbClr val="0077C8"/>
              </a:buClr>
            </a:pPr>
            <a:endParaRPr lang="en-US" b="1" dirty="0">
              <a:latin typeface="Roboto" panose="02000000000000000000" pitchFamily="2" charset="0"/>
              <a:ea typeface="Roboto" panose="02000000000000000000" pitchFamily="2" charset="0"/>
              <a:cs typeface="Roboto" panose="02000000000000000000" pitchFamily="2" charset="0"/>
            </a:endParaRPr>
          </a:p>
          <a:p>
            <a:pPr>
              <a:lnSpc>
                <a:spcPts val="2050"/>
              </a:lnSpc>
              <a:spcAft>
                <a:spcPts val="1200"/>
              </a:spcAft>
              <a:buClr>
                <a:srgbClr val="0077C8"/>
              </a:buClr>
            </a:pPr>
            <a:r>
              <a:rPr lang="en-US" sz="2000" b="1" dirty="0">
                <a:latin typeface="Roboto"/>
                <a:ea typeface="Roboto"/>
                <a:cs typeface="Roboto"/>
              </a:rPr>
              <a:t>During the 2019-20 School Year</a:t>
            </a:r>
            <a:endParaRPr lang="en-US" sz="2000" dirty="0">
              <a:latin typeface="Roboto"/>
              <a:ea typeface="Roboto"/>
              <a:cs typeface="Roboto"/>
            </a:endParaRPr>
          </a:p>
          <a:p>
            <a:pPr marL="182880" indent="-182880">
              <a:lnSpc>
                <a:spcPts val="2050"/>
              </a:lnSpc>
              <a:spcAft>
                <a:spcPts val="1200"/>
              </a:spcAft>
              <a:buClr>
                <a:srgbClr val="0077C8"/>
              </a:buClr>
              <a:buFont typeface="Wingdings" pitchFamily="2" charset="2"/>
              <a:buChar char="§"/>
            </a:pPr>
            <a:r>
              <a:rPr lang="en-US" sz="2000" dirty="0">
                <a:latin typeface="Roboto"/>
                <a:ea typeface="Roboto"/>
                <a:cs typeface="Roboto"/>
              </a:rPr>
              <a:t>First week of class: Teachers will give students a join code for each of their AP classes. Students use their College Board username and password and join code to enroll in their class section.</a:t>
            </a:r>
          </a:p>
          <a:p>
            <a:pPr marL="182880" indent="-182880">
              <a:lnSpc>
                <a:spcPts val="2050"/>
              </a:lnSpc>
              <a:spcAft>
                <a:spcPts val="1200"/>
              </a:spcAft>
              <a:buClr>
                <a:srgbClr val="0077C8"/>
              </a:buClr>
              <a:buFont typeface="Wingdings" pitchFamily="2" charset="2"/>
              <a:buChar char="§"/>
            </a:pPr>
            <a:r>
              <a:rPr lang="en-US" sz="2000" dirty="0" smtClean="0">
                <a:latin typeface="Roboto"/>
                <a:ea typeface="Roboto"/>
                <a:cs typeface="Roboto"/>
              </a:rPr>
              <a:t>Students will automatically be registered for exams unless they complete and return  the “opt-out” form by September 16. </a:t>
            </a:r>
            <a:r>
              <a:rPr lang="en-US" sz="2000" smtClean="0">
                <a:latin typeface="Roboto"/>
                <a:ea typeface="Roboto"/>
                <a:cs typeface="Roboto"/>
              </a:rPr>
              <a:t>All AP teachers </a:t>
            </a:r>
            <a:r>
              <a:rPr lang="en-US" sz="2000" dirty="0" smtClean="0">
                <a:latin typeface="Roboto"/>
                <a:ea typeface="Roboto"/>
                <a:cs typeface="Roboto"/>
              </a:rPr>
              <a:t>have opt-out forms available.</a:t>
            </a:r>
          </a:p>
          <a:p>
            <a:pPr marL="182880" indent="-182880">
              <a:lnSpc>
                <a:spcPts val="2050"/>
              </a:lnSpc>
              <a:spcAft>
                <a:spcPts val="1200"/>
              </a:spcAft>
              <a:buClr>
                <a:srgbClr val="0077C8"/>
              </a:buClr>
              <a:buFont typeface="Wingdings" pitchFamily="2" charset="2"/>
              <a:buChar char="§"/>
            </a:pPr>
            <a:r>
              <a:rPr lang="en-US" sz="2000" dirty="0" smtClean="0">
                <a:latin typeface="Roboto"/>
                <a:ea typeface="Roboto"/>
                <a:cs typeface="Roboto"/>
              </a:rPr>
              <a:t>Sept. 30-Oct. 14: </a:t>
            </a:r>
            <a:r>
              <a:rPr lang="en-US" sz="2000" dirty="0">
                <a:latin typeface="Roboto"/>
                <a:ea typeface="Roboto"/>
                <a:cs typeface="Roboto"/>
              </a:rPr>
              <a:t>Students </a:t>
            </a:r>
            <a:r>
              <a:rPr lang="en-US" sz="2000" dirty="0" smtClean="0">
                <a:latin typeface="Roboto"/>
                <a:ea typeface="Roboto"/>
                <a:cs typeface="Roboto"/>
              </a:rPr>
              <a:t>pay </a:t>
            </a:r>
            <a:r>
              <a:rPr lang="en-US" sz="2000" dirty="0">
                <a:latin typeface="Roboto"/>
                <a:ea typeface="Roboto"/>
                <a:cs typeface="Roboto"/>
              </a:rPr>
              <a:t>for exams.</a:t>
            </a:r>
          </a:p>
          <a:p>
            <a:pPr marL="182880" indent="-182880">
              <a:lnSpc>
                <a:spcPts val="2050"/>
              </a:lnSpc>
              <a:spcAft>
                <a:spcPts val="1200"/>
              </a:spcAft>
              <a:buClr>
                <a:srgbClr val="0077C8"/>
              </a:buClr>
              <a:buFont typeface="Wingdings" pitchFamily="2" charset="2"/>
              <a:buChar char="§"/>
            </a:pPr>
            <a:r>
              <a:rPr lang="en-US" sz="2000" dirty="0">
                <a:latin typeface="Roboto"/>
                <a:ea typeface="Roboto"/>
                <a:cs typeface="Roboto"/>
              </a:rPr>
              <a:t>March: Schools submit any changes to exam registration and students complete exam registration for spring courses.</a:t>
            </a:r>
          </a:p>
          <a:p>
            <a:pPr marL="182880" indent="-182880">
              <a:lnSpc>
                <a:spcPts val="2050"/>
              </a:lnSpc>
              <a:spcAft>
                <a:spcPts val="1200"/>
              </a:spcAft>
              <a:buClr>
                <a:srgbClr val="0077C8"/>
              </a:buClr>
              <a:buFont typeface="Wingdings" pitchFamily="2" charset="2"/>
              <a:buChar char="§"/>
            </a:pPr>
            <a:endParaRPr lang="en-US" sz="1600" dirty="0">
              <a:latin typeface="Roboto" panose="02000000000000000000" pitchFamily="2" charset="0"/>
              <a:ea typeface="Roboto" panose="02000000000000000000" pitchFamily="2" charset="0"/>
              <a:cs typeface="Roboto" panose="02000000000000000000" pitchFamily="2" charset="0"/>
            </a:endParaRPr>
          </a:p>
          <a:p>
            <a:pPr>
              <a:lnSpc>
                <a:spcPts val="2050"/>
              </a:lnSpc>
              <a:spcAft>
                <a:spcPts val="1200"/>
              </a:spcAft>
              <a:buClr>
                <a:srgbClr val="0077C8"/>
              </a:buClr>
            </a:pPr>
            <a:endParaRPr lang="en-US" sz="1600" dirty="0">
              <a:latin typeface="Roboto" panose="02000000000000000000" pitchFamily="2" charset="0"/>
              <a:ea typeface="Roboto" panose="02000000000000000000" pitchFamily="2" charset="0"/>
              <a:cs typeface="Roboto" panose="02000000000000000000" pitchFamily="2" charset="0"/>
            </a:endParaRPr>
          </a:p>
          <a:p>
            <a:pPr>
              <a:lnSpc>
                <a:spcPts val="2050"/>
              </a:lnSpc>
              <a:spcAft>
                <a:spcPts val="1200"/>
              </a:spcAft>
              <a:buClr>
                <a:srgbClr val="0077C8"/>
              </a:buClr>
            </a:pPr>
            <a:endParaRPr lang="en-US" sz="1600" dirty="0">
              <a:latin typeface="Roboto" panose="02000000000000000000" pitchFamily="2" charset="0"/>
              <a:ea typeface="Roboto" panose="02000000000000000000" pitchFamily="2" charset="0"/>
              <a:cs typeface="Roboto" panose="02000000000000000000" pitchFamily="2" charset="0"/>
            </a:endParaRPr>
          </a:p>
          <a:p>
            <a:pPr marL="182880" indent="-182880">
              <a:lnSpc>
                <a:spcPts val="2050"/>
              </a:lnSpc>
              <a:spcAft>
                <a:spcPts val="1200"/>
              </a:spcAft>
              <a:buClr>
                <a:srgbClr val="0077C8"/>
              </a:buClr>
              <a:buFont typeface="Wingdings" pitchFamily="2" charset="2"/>
              <a:buChar char="§"/>
            </a:pPr>
            <a:endParaRPr lang="en-US" sz="1600" dirty="0">
              <a:latin typeface="Roboto" panose="02000000000000000000" pitchFamily="2" charset="0"/>
              <a:ea typeface="Roboto" panose="02000000000000000000" pitchFamily="2" charset="0"/>
              <a:cs typeface="Roboto" panose="02000000000000000000" pitchFamily="2" charset="0"/>
            </a:endParaRPr>
          </a:p>
          <a:p>
            <a:pPr>
              <a:buClr>
                <a:srgbClr val="0077C8"/>
              </a:buClr>
            </a:pPr>
            <a:endParaRPr lang="en-US" sz="1600" b="1" dirty="0">
              <a:latin typeface="Roboto" panose="02000000000000000000" pitchFamily="2" charset="0"/>
              <a:ea typeface="Roboto" panose="02000000000000000000" pitchFamily="2" charset="0"/>
              <a:cs typeface="Roboto" panose="02000000000000000000" pitchFamily="2" charset="0"/>
            </a:endParaRPr>
          </a:p>
          <a:p>
            <a:pPr>
              <a:buClr>
                <a:schemeClr val="accent1"/>
              </a:buClr>
            </a:pPr>
            <a:endParaRPr lang="en-US" sz="1600" b="1"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n-US" sz="1600" dirty="0">
              <a:latin typeface="Roboto" panose="02000000000000000000" pitchFamily="2" charset="0"/>
              <a:ea typeface="Roboto" panose="02000000000000000000" pitchFamily="2" charset="0"/>
              <a:cs typeface="Roboto" panose="02000000000000000000" pitchFamily="2" charset="0"/>
            </a:endParaRPr>
          </a:p>
          <a:p>
            <a:pPr marL="285750" indent="-285750">
              <a:buClr>
                <a:schemeClr val="accent1"/>
              </a:buClr>
              <a:buFont typeface="Wingdings" panose="05000000000000000000" pitchFamily="2" charset="2"/>
              <a:buChar char="q"/>
            </a:pPr>
            <a:endParaRPr lang="en-US" sz="1600" dirty="0">
              <a:latin typeface="Roboto" panose="02000000000000000000" pitchFamily="2" charset="0"/>
              <a:ea typeface="Roboto" panose="02000000000000000000" pitchFamily="2" charset="0"/>
              <a:cs typeface="Roboto" panose="02000000000000000000" pitchFamily="2" charset="0"/>
            </a:endParaRPr>
          </a:p>
          <a:p>
            <a:pPr marL="285750" indent="-285750">
              <a:buClr>
                <a:schemeClr val="accent1"/>
              </a:buClr>
              <a:buFont typeface="Wingdings" panose="05000000000000000000" pitchFamily="2" charset="2"/>
              <a:buChar char="q"/>
            </a:pPr>
            <a:endParaRPr lang="en-US" sz="1600" dirty="0">
              <a:latin typeface="Roboto" panose="02000000000000000000" pitchFamily="2" charset="0"/>
              <a:ea typeface="Roboto" panose="02000000000000000000" pitchFamily="2" charset="0"/>
              <a:cs typeface="Roboto" panose="02000000000000000000" pitchFamily="2" charset="0"/>
            </a:endParaRPr>
          </a:p>
        </p:txBody>
      </p:sp>
      <p:sp>
        <p:nvSpPr>
          <p:cNvPr id="2" name="Rectangle 1">
            <a:extLst>
              <a:ext uri="{FF2B5EF4-FFF2-40B4-BE49-F238E27FC236}">
                <a16:creationId xmlns:a16="http://schemas.microsoft.com/office/drawing/2014/main" xmlns="" id="{CF4A0E25-C2CB-4F98-A565-E66C81DC9E0E}"/>
              </a:ext>
            </a:extLst>
          </p:cNvPr>
          <p:cNvSpPr/>
          <p:nvPr/>
        </p:nvSpPr>
        <p:spPr>
          <a:xfrm>
            <a:off x="909145" y="663256"/>
            <a:ext cx="6278236" cy="584775"/>
          </a:xfrm>
          <a:prstGeom prst="rect">
            <a:avLst/>
          </a:prstGeom>
        </p:spPr>
        <p:txBody>
          <a:bodyPr wrap="square">
            <a:spAutoFit/>
          </a:bodyPr>
          <a:lstStyle/>
          <a:p>
            <a:pPr>
              <a:lnSpc>
                <a:spcPct val="100000"/>
              </a:lnSpc>
            </a:pPr>
            <a:r>
              <a:rPr lang="en-US" sz="3200" b="1">
                <a:solidFill>
                  <a:srgbClr val="0077C8"/>
                </a:solidFill>
                <a:latin typeface="Roboto Slab" pitchFamily="2" charset="0"/>
                <a:ea typeface="Roboto Slab" pitchFamily="2" charset="0"/>
              </a:rPr>
              <a:t>Next steps for students</a:t>
            </a:r>
          </a:p>
        </p:txBody>
      </p:sp>
    </p:spTree>
    <p:extLst>
      <p:ext uri="{BB962C8B-B14F-4D97-AF65-F5344CB8AC3E}">
        <p14:creationId xmlns:p14="http://schemas.microsoft.com/office/powerpoint/2010/main" val="221970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xmlns="" id="{4D0B4CE4-2E1A-3D40-B9F7-4CA9A2E6A6B2}"/>
              </a:ext>
            </a:extLst>
          </p:cNvPr>
          <p:cNvSpPr>
            <a:spLocks noGrp="1"/>
          </p:cNvSpPr>
          <p:nvPr>
            <p:ph type="sldNum" sz="quarter" idx="12"/>
          </p:nvPr>
        </p:nvSpPr>
        <p:spPr>
          <a:xfrm>
            <a:off x="9045173" y="5190694"/>
            <a:ext cx="2743200" cy="365125"/>
          </a:xfrm>
        </p:spPr>
        <p:txBody>
          <a:bodyPr/>
          <a:lstStyle/>
          <a:p>
            <a:fld id="{F9975628-894A-8B4F-83BD-0BC5F62E4F6A}" type="slidenum">
              <a:rPr lang="en-US" smtClean="0"/>
              <a:t>2</a:t>
            </a:fld>
            <a:endParaRPr lang="en-US"/>
          </a:p>
        </p:txBody>
      </p:sp>
      <p:pic>
        <p:nvPicPr>
          <p:cNvPr id="8" name="Picture 18">
            <a:extLst>
              <a:ext uri="{FF2B5EF4-FFF2-40B4-BE49-F238E27FC236}">
                <a16:creationId xmlns:a16="http://schemas.microsoft.com/office/drawing/2014/main" xmlns="" id="{7D76D7BD-E898-714C-8F0E-37071D8C22F1}"/>
              </a:ext>
            </a:extLst>
          </p:cNvPr>
          <p:cNvPicPr>
            <a:picLocks noChangeAspect="1"/>
          </p:cNvPicPr>
          <p:nvPr/>
        </p:nvPicPr>
        <p:blipFill>
          <a:blip r:embed="rId3"/>
          <a:stretch>
            <a:fillRect/>
          </a:stretch>
        </p:blipFill>
        <p:spPr>
          <a:xfrm>
            <a:off x="512735" y="6211810"/>
            <a:ext cx="1397000" cy="457200"/>
          </a:xfrm>
          <a:prstGeom prst="rect">
            <a:avLst/>
          </a:prstGeom>
        </p:spPr>
      </p:pic>
      <p:sp>
        <p:nvSpPr>
          <p:cNvPr id="9" name="Rectangle 16">
            <a:extLst>
              <a:ext uri="{FF2B5EF4-FFF2-40B4-BE49-F238E27FC236}">
                <a16:creationId xmlns:a16="http://schemas.microsoft.com/office/drawing/2014/main" xmlns="" id="{FAAA6A58-21B9-B447-A542-4415685E77DF}"/>
              </a:ext>
            </a:extLst>
          </p:cNvPr>
          <p:cNvSpPr/>
          <p:nvPr/>
        </p:nvSpPr>
        <p:spPr>
          <a:xfrm>
            <a:off x="1676400" y="1726163"/>
            <a:ext cx="8483600" cy="115411"/>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xmlns="" id="{24897E4F-1D56-9F40-A355-160DFA6ECAF5}"/>
              </a:ext>
            </a:extLst>
          </p:cNvPr>
          <p:cNvSpPr txBox="1">
            <a:spLocks/>
          </p:cNvSpPr>
          <p:nvPr/>
        </p:nvSpPr>
        <p:spPr>
          <a:xfrm>
            <a:off x="1676400" y="1923870"/>
            <a:ext cx="8483600" cy="309255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a:solidFill>
                  <a:srgbClr val="0077C8"/>
                </a:solidFill>
                <a:latin typeface="Roboto Slab"/>
                <a:ea typeface="Roboto Slab"/>
              </a:rPr>
              <a:t>Three Changes are Coming to AP in 2019-20</a:t>
            </a:r>
            <a:endParaRPr lang="en-US" sz="2400" b="1">
              <a:solidFill>
                <a:srgbClr val="0077C8"/>
              </a:solidFill>
              <a:latin typeface="Roboto Slab"/>
              <a:ea typeface="Roboto Slab"/>
            </a:endParaRPr>
          </a:p>
          <a:p>
            <a:pPr>
              <a:lnSpc>
                <a:spcPct val="100000"/>
              </a:lnSpc>
              <a:spcAft>
                <a:spcPts val="1000"/>
              </a:spcAft>
            </a:pPr>
            <a:endParaRPr lang="en-US" sz="800">
              <a:latin typeface="Roboto Slab"/>
              <a:ea typeface="Roboto Slab" pitchFamily="2" charset="0"/>
            </a:endParaRPr>
          </a:p>
          <a:p>
            <a:pPr marL="457200" indent="-457200">
              <a:lnSpc>
                <a:spcPct val="100000"/>
              </a:lnSpc>
              <a:spcAft>
                <a:spcPts val="1000"/>
              </a:spcAft>
              <a:buFont typeface="+mj-lt"/>
              <a:buAutoNum type="arabicPeriod"/>
            </a:pPr>
            <a:r>
              <a:rPr lang="en-US" sz="2400">
                <a:latin typeface="Roboto Slab"/>
                <a:ea typeface="Roboto Slab"/>
              </a:rPr>
              <a:t>AP teachers will have access to year-round, new instructional resources that measure student progress. These resources will help students master the content and skills needed for success in the course and on the exam.</a:t>
            </a:r>
          </a:p>
          <a:p>
            <a:pPr marL="457200" indent="-457200">
              <a:lnSpc>
                <a:spcPct val="100000"/>
              </a:lnSpc>
              <a:spcAft>
                <a:spcPts val="1000"/>
              </a:spcAft>
              <a:buFont typeface="+mj-lt"/>
              <a:buAutoNum type="arabicPeriod"/>
            </a:pPr>
            <a:r>
              <a:rPr lang="en-US" sz="2400">
                <a:latin typeface="Roboto Slab"/>
                <a:ea typeface="Roboto Slab"/>
              </a:rPr>
              <a:t>New streamlined registration and ordering system gives time back to AP Coordinators.</a:t>
            </a:r>
          </a:p>
          <a:p>
            <a:pPr marL="457200" indent="-457200">
              <a:lnSpc>
                <a:spcPct val="100000"/>
              </a:lnSpc>
              <a:spcAft>
                <a:spcPts val="1000"/>
              </a:spcAft>
              <a:buFont typeface="+mj-lt"/>
              <a:buAutoNum type="arabicPeriod"/>
            </a:pPr>
            <a:r>
              <a:rPr lang="en-US" sz="2400">
                <a:latin typeface="Roboto Slab"/>
                <a:ea typeface="Roboto Slab"/>
              </a:rPr>
              <a:t>Exam ordering is moving from spring to fall.</a:t>
            </a:r>
            <a:endParaRPr lang="en-US" sz="2000">
              <a:latin typeface="Roboto Slab"/>
              <a:ea typeface="Roboto Slab"/>
            </a:endParaRPr>
          </a:p>
        </p:txBody>
      </p:sp>
    </p:spTree>
    <p:extLst>
      <p:ext uri="{BB962C8B-B14F-4D97-AF65-F5344CB8AC3E}">
        <p14:creationId xmlns:p14="http://schemas.microsoft.com/office/powerpoint/2010/main" val="2984429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BF593FB8-B1D7-EC4E-B120-7016350892C9}"/>
              </a:ext>
            </a:extLst>
          </p:cNvPr>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12" name="Rectangle 4">
            <a:extLst>
              <a:ext uri="{FF2B5EF4-FFF2-40B4-BE49-F238E27FC236}">
                <a16:creationId xmlns:a16="http://schemas.microsoft.com/office/drawing/2014/main" xmlns="" id="{940B8BC3-79B4-9A4D-A950-4566D52A01EC}"/>
              </a:ext>
            </a:extLst>
          </p:cNvPr>
          <p:cNvSpPr/>
          <p:nvPr/>
        </p:nvSpPr>
        <p:spPr>
          <a:xfrm>
            <a:off x="0" y="1"/>
            <a:ext cx="12192000" cy="6857999"/>
          </a:xfrm>
          <a:prstGeom prst="rect">
            <a:avLst/>
          </a:prstGeom>
          <a:solidFill>
            <a:srgbClr val="0077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xmlns="" id="{D063844E-7C62-DA48-A484-1FB90ECAB637}"/>
              </a:ext>
            </a:extLst>
          </p:cNvPr>
          <p:cNvSpPr txBox="1">
            <a:spLocks/>
          </p:cNvSpPr>
          <p:nvPr/>
        </p:nvSpPr>
        <p:spPr>
          <a:xfrm>
            <a:off x="3715849" y="3180335"/>
            <a:ext cx="4760303" cy="15471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700">
                <a:solidFill>
                  <a:schemeClr val="bg1"/>
                </a:solidFill>
                <a:latin typeface="Roboto Slab" pitchFamily="2" charset="0"/>
                <a:ea typeface="Roboto Slab" pitchFamily="2" charset="0"/>
              </a:rPr>
              <a:t>Thank you</a:t>
            </a:r>
          </a:p>
        </p:txBody>
      </p:sp>
      <p:sp>
        <p:nvSpPr>
          <p:cNvPr id="14" name="Rectangle 3">
            <a:extLst>
              <a:ext uri="{FF2B5EF4-FFF2-40B4-BE49-F238E27FC236}">
                <a16:creationId xmlns:a16="http://schemas.microsoft.com/office/drawing/2014/main" xmlns="" id="{8F8C3DE6-A7A2-F840-8979-0FC6AB0869C9}"/>
              </a:ext>
            </a:extLst>
          </p:cNvPr>
          <p:cNvSpPr/>
          <p:nvPr/>
        </p:nvSpPr>
        <p:spPr>
          <a:xfrm>
            <a:off x="4548008" y="2935151"/>
            <a:ext cx="3083897" cy="11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P logo">
            <a:extLst>
              <a:ext uri="{FF2B5EF4-FFF2-40B4-BE49-F238E27FC236}">
                <a16:creationId xmlns:a16="http://schemas.microsoft.com/office/drawing/2014/main" xmlns="" id="{91F1CD47-B838-E942-8B7E-17034E2EA8BE}"/>
              </a:ext>
            </a:extLst>
          </p:cNvPr>
          <p:cNvPicPr>
            <a:picLocks noChangeAspect="1"/>
          </p:cNvPicPr>
          <p:nvPr/>
        </p:nvPicPr>
        <p:blipFill>
          <a:blip r:embed="rId4"/>
          <a:stretch>
            <a:fillRect/>
          </a:stretch>
        </p:blipFill>
        <p:spPr>
          <a:xfrm>
            <a:off x="5112056" y="4277011"/>
            <a:ext cx="1955800" cy="457200"/>
          </a:xfrm>
          <a:prstGeom prst="rect">
            <a:avLst/>
          </a:prstGeom>
        </p:spPr>
      </p:pic>
    </p:spTree>
    <p:extLst>
      <p:ext uri="{BB962C8B-B14F-4D97-AF65-F5344CB8AC3E}">
        <p14:creationId xmlns:p14="http://schemas.microsoft.com/office/powerpoint/2010/main" val="189365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EFC9552-F36D-034F-998A-9DD6C5905B03}"/>
              </a:ext>
            </a:extLst>
          </p:cNvPr>
          <p:cNvSpPr/>
          <p:nvPr/>
        </p:nvSpPr>
        <p:spPr>
          <a:xfrm>
            <a:off x="1918142" y="2078954"/>
            <a:ext cx="8160200" cy="118650"/>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xmlns="" id="{67319293-8719-2344-ADAA-F62CE22514A0}"/>
              </a:ext>
            </a:extLst>
          </p:cNvPr>
          <p:cNvSpPr txBox="1">
            <a:spLocks/>
          </p:cNvSpPr>
          <p:nvPr/>
        </p:nvSpPr>
        <p:spPr>
          <a:xfrm>
            <a:off x="1828754" y="2276263"/>
            <a:ext cx="8338976" cy="10261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2800">
              <a:latin typeface="Roboto Slab"/>
              <a:ea typeface="Roboto Slab" pitchFamily="2" charset="0"/>
            </a:endParaRPr>
          </a:p>
          <a:p>
            <a:pPr>
              <a:lnSpc>
                <a:spcPct val="100000"/>
              </a:lnSpc>
            </a:pPr>
            <a:endParaRPr lang="en-US" sz="3200">
              <a:latin typeface="Roboto Slab"/>
              <a:ea typeface="Roboto Slab" pitchFamily="2" charset="0"/>
            </a:endParaRPr>
          </a:p>
          <a:p>
            <a:pPr>
              <a:lnSpc>
                <a:spcPct val="100000"/>
              </a:lnSpc>
            </a:pPr>
            <a:endParaRPr lang="en-US" sz="3200">
              <a:latin typeface="Roboto Slab"/>
              <a:ea typeface="Roboto Slab" pitchFamily="2" charset="0"/>
            </a:endParaRPr>
          </a:p>
        </p:txBody>
      </p:sp>
      <p:pic>
        <p:nvPicPr>
          <p:cNvPr id="11" name="Picture 10">
            <a:extLst>
              <a:ext uri="{FF2B5EF4-FFF2-40B4-BE49-F238E27FC236}">
                <a16:creationId xmlns:a16="http://schemas.microsoft.com/office/drawing/2014/main" xmlns="" id="{924755A9-90D7-7B41-9574-5F044A670F85}"/>
              </a:ext>
            </a:extLst>
          </p:cNvPr>
          <p:cNvPicPr>
            <a:picLocks noChangeAspect="1"/>
          </p:cNvPicPr>
          <p:nvPr/>
        </p:nvPicPr>
        <p:blipFill>
          <a:blip r:embed="rId3"/>
          <a:stretch>
            <a:fillRect/>
          </a:stretch>
        </p:blipFill>
        <p:spPr>
          <a:xfrm>
            <a:off x="512735" y="6211810"/>
            <a:ext cx="1397000" cy="457200"/>
          </a:xfrm>
          <a:prstGeom prst="rect">
            <a:avLst/>
          </a:prstGeom>
        </p:spPr>
      </p:pic>
      <p:sp>
        <p:nvSpPr>
          <p:cNvPr id="12" name="Slide Number Placeholder 3">
            <a:extLst>
              <a:ext uri="{FF2B5EF4-FFF2-40B4-BE49-F238E27FC236}">
                <a16:creationId xmlns:a16="http://schemas.microsoft.com/office/drawing/2014/main" xmlns="" id="{F2EA42AD-A67E-0142-9A8A-D1AFC33A6FF4}"/>
              </a:ext>
            </a:extLst>
          </p:cNvPr>
          <p:cNvSpPr txBox="1">
            <a:spLocks/>
          </p:cNvSpPr>
          <p:nvPr/>
        </p:nvSpPr>
        <p:spPr>
          <a:xfrm>
            <a:off x="9068322" y="62574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975628-894A-8B4F-83BD-0BC5F62E4F6A}" type="slidenum">
              <a:rPr lang="en-US" smtClean="0"/>
              <a:pPr/>
              <a:t>3</a:t>
            </a:fld>
            <a:endParaRPr lang="en-US"/>
          </a:p>
        </p:txBody>
      </p:sp>
      <p:sp>
        <p:nvSpPr>
          <p:cNvPr id="7" name="Title 1">
            <a:extLst>
              <a:ext uri="{FF2B5EF4-FFF2-40B4-BE49-F238E27FC236}">
                <a16:creationId xmlns:a16="http://schemas.microsoft.com/office/drawing/2014/main" xmlns="" id="{D4DC2CE5-2D09-470C-B8A6-400DC840B58D}"/>
              </a:ext>
            </a:extLst>
          </p:cNvPr>
          <p:cNvSpPr txBox="1">
            <a:spLocks/>
          </p:cNvSpPr>
          <p:nvPr/>
        </p:nvSpPr>
        <p:spPr>
          <a:xfrm>
            <a:off x="1918142" y="2354922"/>
            <a:ext cx="8084566" cy="1026186"/>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b="1" dirty="0">
                <a:solidFill>
                  <a:srgbClr val="0077C8"/>
                </a:solidFill>
                <a:latin typeface="Roboto Slab"/>
                <a:ea typeface="Roboto Slab"/>
              </a:rPr>
              <a:t>Why Shift Exam Ordering </a:t>
            </a:r>
            <a:endParaRPr lang="en-US" sz="2800" b="1" dirty="0">
              <a:solidFill>
                <a:srgbClr val="0077C8"/>
              </a:solidFill>
              <a:latin typeface="Roboto Slab" pitchFamily="2" charset="0"/>
              <a:ea typeface="Roboto Slab" pitchFamily="2" charset="0"/>
            </a:endParaRPr>
          </a:p>
          <a:p>
            <a:pPr algn="ctr">
              <a:lnSpc>
                <a:spcPct val="100000"/>
              </a:lnSpc>
            </a:pPr>
            <a:r>
              <a:rPr lang="en-US" sz="2800" b="1" dirty="0">
                <a:solidFill>
                  <a:srgbClr val="0077C8"/>
                </a:solidFill>
                <a:latin typeface="Roboto Slab"/>
                <a:ea typeface="Roboto Slab"/>
              </a:rPr>
              <a:t>from the Spring to </a:t>
            </a:r>
            <a:r>
              <a:rPr lang="en-US" sz="2800" b="1" dirty="0" smtClean="0">
                <a:solidFill>
                  <a:srgbClr val="0077C8"/>
                </a:solidFill>
                <a:latin typeface="Roboto Slab"/>
                <a:ea typeface="Roboto Slab"/>
              </a:rPr>
              <a:t>Fall?</a:t>
            </a:r>
            <a:endParaRPr lang="en-US" sz="2800" b="1" dirty="0">
              <a:solidFill>
                <a:srgbClr val="0077C8"/>
              </a:solidFill>
              <a:latin typeface="Roboto Slab"/>
              <a:ea typeface="Roboto Slab"/>
            </a:endParaRPr>
          </a:p>
        </p:txBody>
      </p:sp>
    </p:spTree>
    <p:extLst>
      <p:ext uri="{BB962C8B-B14F-4D97-AF65-F5344CB8AC3E}">
        <p14:creationId xmlns:p14="http://schemas.microsoft.com/office/powerpoint/2010/main" val="1660344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EFC9552-F36D-034F-998A-9DD6C5905B03}"/>
              </a:ext>
            </a:extLst>
          </p:cNvPr>
          <p:cNvSpPr/>
          <p:nvPr/>
        </p:nvSpPr>
        <p:spPr>
          <a:xfrm>
            <a:off x="1918142" y="2078954"/>
            <a:ext cx="8160200" cy="118650"/>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xmlns="" id="{67319293-8719-2344-ADAA-F62CE22514A0}"/>
              </a:ext>
            </a:extLst>
          </p:cNvPr>
          <p:cNvSpPr txBox="1">
            <a:spLocks/>
          </p:cNvSpPr>
          <p:nvPr/>
        </p:nvSpPr>
        <p:spPr>
          <a:xfrm>
            <a:off x="1828754" y="2276263"/>
            <a:ext cx="8338976" cy="10261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a:latin typeface="Roboto Slab"/>
                <a:ea typeface="Roboto Slab"/>
              </a:rPr>
              <a:t>AP</a:t>
            </a:r>
            <a:r>
              <a:rPr lang="en-US" sz="2800" baseline="30000">
                <a:latin typeface="Roboto Slab"/>
                <a:ea typeface="Roboto Slab"/>
              </a:rPr>
              <a:t>®</a:t>
            </a:r>
            <a:r>
              <a:rPr lang="en-US" sz="2800">
                <a:latin typeface="Roboto Slab"/>
                <a:ea typeface="Roboto Slab"/>
              </a:rPr>
              <a:t> students do college-level work in high school. If they score a 3 or higher on the exam, they can earn college credit. However, not all AP students pursue the credit they deserve. </a:t>
            </a:r>
            <a:endParaRPr lang="en-US" sz="2800">
              <a:latin typeface="Roboto Slab"/>
              <a:ea typeface="Roboto Slab" pitchFamily="2" charset="0"/>
            </a:endParaRPr>
          </a:p>
          <a:p>
            <a:pPr>
              <a:lnSpc>
                <a:spcPct val="100000"/>
              </a:lnSpc>
            </a:pPr>
            <a:endParaRPr lang="en-US" sz="3200">
              <a:latin typeface="Roboto Slab"/>
              <a:ea typeface="Roboto Slab" pitchFamily="2" charset="0"/>
            </a:endParaRPr>
          </a:p>
          <a:p>
            <a:pPr>
              <a:lnSpc>
                <a:spcPct val="100000"/>
              </a:lnSpc>
            </a:pPr>
            <a:endParaRPr lang="en-US" sz="3200">
              <a:latin typeface="Roboto Slab"/>
              <a:ea typeface="Roboto Slab" pitchFamily="2" charset="0"/>
            </a:endParaRPr>
          </a:p>
        </p:txBody>
      </p:sp>
      <p:pic>
        <p:nvPicPr>
          <p:cNvPr id="11" name="Picture 10">
            <a:extLst>
              <a:ext uri="{FF2B5EF4-FFF2-40B4-BE49-F238E27FC236}">
                <a16:creationId xmlns:a16="http://schemas.microsoft.com/office/drawing/2014/main" xmlns="" id="{924755A9-90D7-7B41-9574-5F044A670F85}"/>
              </a:ext>
            </a:extLst>
          </p:cNvPr>
          <p:cNvPicPr>
            <a:picLocks noChangeAspect="1"/>
          </p:cNvPicPr>
          <p:nvPr/>
        </p:nvPicPr>
        <p:blipFill>
          <a:blip r:embed="rId3"/>
          <a:stretch>
            <a:fillRect/>
          </a:stretch>
        </p:blipFill>
        <p:spPr>
          <a:xfrm>
            <a:off x="512735" y="6211810"/>
            <a:ext cx="1397000" cy="457200"/>
          </a:xfrm>
          <a:prstGeom prst="rect">
            <a:avLst/>
          </a:prstGeom>
        </p:spPr>
      </p:pic>
      <p:sp>
        <p:nvSpPr>
          <p:cNvPr id="12" name="Slide Number Placeholder 3">
            <a:extLst>
              <a:ext uri="{FF2B5EF4-FFF2-40B4-BE49-F238E27FC236}">
                <a16:creationId xmlns:a16="http://schemas.microsoft.com/office/drawing/2014/main" xmlns="" id="{F2EA42AD-A67E-0142-9A8A-D1AFC33A6FF4}"/>
              </a:ext>
            </a:extLst>
          </p:cNvPr>
          <p:cNvSpPr txBox="1">
            <a:spLocks/>
          </p:cNvSpPr>
          <p:nvPr/>
        </p:nvSpPr>
        <p:spPr>
          <a:xfrm>
            <a:off x="9068322" y="62574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975628-894A-8B4F-83BD-0BC5F62E4F6A}" type="slidenum">
              <a:rPr lang="en-US" smtClean="0"/>
              <a:pPr/>
              <a:t>4</a:t>
            </a:fld>
            <a:endParaRPr lang="en-US"/>
          </a:p>
        </p:txBody>
      </p:sp>
      <p:sp>
        <p:nvSpPr>
          <p:cNvPr id="7" name="Title 1">
            <a:extLst>
              <a:ext uri="{FF2B5EF4-FFF2-40B4-BE49-F238E27FC236}">
                <a16:creationId xmlns:a16="http://schemas.microsoft.com/office/drawing/2014/main" xmlns="" id="{D4DC2CE5-2D09-470C-B8A6-400DC840B58D}"/>
              </a:ext>
            </a:extLst>
          </p:cNvPr>
          <p:cNvSpPr txBox="1">
            <a:spLocks/>
          </p:cNvSpPr>
          <p:nvPr/>
        </p:nvSpPr>
        <p:spPr>
          <a:xfrm>
            <a:off x="1828754" y="4458035"/>
            <a:ext cx="8084566" cy="1026186"/>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006298"/>
                </a:solidFill>
                <a:latin typeface="Roboto Slab" pitchFamily="2" charset="0"/>
                <a:ea typeface="Roboto Slab" pitchFamily="2" charset="0"/>
              </a:rPr>
              <a:t>So what stands in their way?</a:t>
            </a:r>
          </a:p>
        </p:txBody>
      </p:sp>
    </p:spTree>
    <p:extLst>
      <p:ext uri="{BB962C8B-B14F-4D97-AF65-F5344CB8AC3E}">
        <p14:creationId xmlns:p14="http://schemas.microsoft.com/office/powerpoint/2010/main" val="89252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EFC9552-F36D-034F-998A-9DD6C5905B03}"/>
              </a:ext>
            </a:extLst>
          </p:cNvPr>
          <p:cNvSpPr/>
          <p:nvPr/>
        </p:nvSpPr>
        <p:spPr>
          <a:xfrm>
            <a:off x="1211235" y="622554"/>
            <a:ext cx="10020878" cy="82296"/>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xmlns="" id="{67319293-8719-2344-ADAA-F62CE22514A0}"/>
              </a:ext>
            </a:extLst>
          </p:cNvPr>
          <p:cNvSpPr txBox="1">
            <a:spLocks/>
          </p:cNvSpPr>
          <p:nvPr/>
        </p:nvSpPr>
        <p:spPr>
          <a:xfrm>
            <a:off x="1114416" y="750191"/>
            <a:ext cx="10020877" cy="10261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a:latin typeface="Roboto Slab" pitchFamily="2" charset="0"/>
                <a:ea typeface="Roboto Slab" pitchFamily="2" charset="0"/>
              </a:rPr>
              <a:t>Nearly all students start the year </a:t>
            </a:r>
            <a:br>
              <a:rPr lang="en-US" sz="3200">
                <a:latin typeface="Roboto Slab" pitchFamily="2" charset="0"/>
                <a:ea typeface="Roboto Slab" pitchFamily="2" charset="0"/>
              </a:rPr>
            </a:br>
            <a:r>
              <a:rPr lang="en-US" sz="3200">
                <a:latin typeface="Roboto Slab" pitchFamily="2" charset="0"/>
                <a:ea typeface="Roboto Slab" pitchFamily="2" charset="0"/>
              </a:rPr>
              <a:t>with high expectations for themselves...</a:t>
            </a:r>
          </a:p>
        </p:txBody>
      </p:sp>
      <p:sp>
        <p:nvSpPr>
          <p:cNvPr id="11" name="Oval 10" descr="96%">
            <a:extLst>
              <a:ext uri="{FF2B5EF4-FFF2-40B4-BE49-F238E27FC236}">
                <a16:creationId xmlns:a16="http://schemas.microsoft.com/office/drawing/2014/main" xmlns="" id="{213C0422-6CFA-E34E-AF34-AB48CA7AB006}"/>
              </a:ext>
            </a:extLst>
          </p:cNvPr>
          <p:cNvSpPr/>
          <p:nvPr/>
        </p:nvSpPr>
        <p:spPr>
          <a:xfrm>
            <a:off x="1494282" y="2803779"/>
            <a:ext cx="1682496" cy="1682496"/>
          </a:xfrm>
          <a:prstGeom prst="ellipse">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93%">
            <a:extLst>
              <a:ext uri="{FF2B5EF4-FFF2-40B4-BE49-F238E27FC236}">
                <a16:creationId xmlns:a16="http://schemas.microsoft.com/office/drawing/2014/main" xmlns="" id="{EEA81B30-503E-384B-A4AC-2FC291A4FA5B}"/>
              </a:ext>
            </a:extLst>
          </p:cNvPr>
          <p:cNvSpPr/>
          <p:nvPr/>
        </p:nvSpPr>
        <p:spPr>
          <a:xfrm>
            <a:off x="3590544" y="2939415"/>
            <a:ext cx="1536192" cy="1536192"/>
          </a:xfrm>
          <a:prstGeom prst="ellipse">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481B315C-C3D6-9B48-934C-17FC53052E46}"/>
              </a:ext>
            </a:extLst>
          </p:cNvPr>
          <p:cNvSpPr txBox="1"/>
          <p:nvPr/>
        </p:nvSpPr>
        <p:spPr>
          <a:xfrm>
            <a:off x="1541907" y="2007489"/>
            <a:ext cx="3657600" cy="923330"/>
          </a:xfrm>
          <a:prstGeom prst="rect">
            <a:avLst/>
          </a:prstGeom>
          <a:noFill/>
        </p:spPr>
        <p:txBody>
          <a:bodyPr wrap="square" rtlCol="0">
            <a:spAutoFit/>
          </a:bodyPr>
          <a:lstStyle/>
          <a:p>
            <a:pPr algn="ctr"/>
            <a:r>
              <a:rPr lang="en-US">
                <a:latin typeface="Roboto Light" panose="02000000000000000000" pitchFamily="2" charset="0"/>
                <a:ea typeface="Roboto Light" panose="02000000000000000000" pitchFamily="2" charset="0"/>
              </a:rPr>
              <a:t>Fall: Percentage </a:t>
            </a:r>
            <a:r>
              <a:rPr lang="en-US" b="1">
                <a:latin typeface="Roboto Light" panose="02000000000000000000" pitchFamily="2" charset="0"/>
                <a:ea typeface="Roboto Light" panose="02000000000000000000" pitchFamily="2" charset="0"/>
              </a:rPr>
              <a:t>intending</a:t>
            </a:r>
            <a:r>
              <a:rPr lang="en-US">
                <a:latin typeface="Roboto Light" panose="02000000000000000000" pitchFamily="2" charset="0"/>
                <a:ea typeface="Roboto Light" panose="02000000000000000000" pitchFamily="2" charset="0"/>
              </a:rPr>
              <a:t> </a:t>
            </a:r>
            <a:r>
              <a:rPr lang="en-US" b="1">
                <a:latin typeface="Roboto Light" panose="02000000000000000000" pitchFamily="2" charset="0"/>
                <a:ea typeface="Roboto Light" panose="02000000000000000000" pitchFamily="2" charset="0"/>
              </a:rPr>
              <a:t>to take </a:t>
            </a:r>
            <a:r>
              <a:rPr lang="en-US">
                <a:latin typeface="Roboto Light" panose="02000000000000000000" pitchFamily="2" charset="0"/>
                <a:ea typeface="Roboto Light" panose="02000000000000000000" pitchFamily="2" charset="0"/>
              </a:rPr>
              <a:t/>
            </a:r>
            <a:br>
              <a:rPr lang="en-US">
                <a:latin typeface="Roboto Light" panose="02000000000000000000" pitchFamily="2" charset="0"/>
                <a:ea typeface="Roboto Light" panose="02000000000000000000" pitchFamily="2" charset="0"/>
              </a:rPr>
            </a:br>
            <a:r>
              <a:rPr lang="en-US">
                <a:latin typeface="Roboto Light" panose="02000000000000000000" pitchFamily="2" charset="0"/>
                <a:ea typeface="Roboto Light" panose="02000000000000000000" pitchFamily="2" charset="0"/>
              </a:rPr>
              <a:t>the AP Exam</a:t>
            </a:r>
            <a:endParaRPr lang="en-US" b="1">
              <a:latin typeface="Roboto" panose="02000000000000000000" pitchFamily="2" charset="0"/>
              <a:ea typeface="Roboto" panose="02000000000000000000" pitchFamily="2" charset="0"/>
            </a:endParaRPr>
          </a:p>
          <a:p>
            <a:endParaRPr lang="en-US">
              <a:latin typeface="Roboto Light" panose="02000000000000000000" pitchFamily="2" charset="0"/>
              <a:ea typeface="Roboto Light" panose="02000000000000000000" pitchFamily="2" charset="0"/>
            </a:endParaRPr>
          </a:p>
        </p:txBody>
      </p:sp>
      <p:sp>
        <p:nvSpPr>
          <p:cNvPr id="14" name="TextBox 13">
            <a:extLst>
              <a:ext uri="{FF2B5EF4-FFF2-40B4-BE49-F238E27FC236}">
                <a16:creationId xmlns:a16="http://schemas.microsoft.com/office/drawing/2014/main" xmlns="" id="{C400B53A-EDB1-3447-AB79-E1E219A08B12}"/>
              </a:ext>
            </a:extLst>
          </p:cNvPr>
          <p:cNvSpPr txBox="1"/>
          <p:nvPr/>
        </p:nvSpPr>
        <p:spPr>
          <a:xfrm>
            <a:off x="1652778" y="3244918"/>
            <a:ext cx="1365504" cy="800219"/>
          </a:xfrm>
          <a:prstGeom prst="rect">
            <a:avLst/>
          </a:prstGeom>
          <a:noFill/>
        </p:spPr>
        <p:txBody>
          <a:bodyPr wrap="square" rtlCol="0">
            <a:spAutoFit/>
          </a:bodyPr>
          <a:lstStyle/>
          <a:p>
            <a:pPr algn="ctr"/>
            <a:r>
              <a:rPr lang="en-US" sz="4600" b="1">
                <a:solidFill>
                  <a:schemeClr val="bg1"/>
                </a:solidFill>
                <a:latin typeface="Roboto Slab" pitchFamily="2" charset="0"/>
                <a:ea typeface="Roboto Slab" pitchFamily="2" charset="0"/>
              </a:rPr>
              <a:t>96</a:t>
            </a:r>
            <a:r>
              <a:rPr lang="en-US" sz="4800" b="1" baseline="10000">
                <a:solidFill>
                  <a:schemeClr val="bg1"/>
                </a:solidFill>
                <a:latin typeface="Roboto Slab" pitchFamily="2" charset="0"/>
                <a:ea typeface="Roboto Slab" pitchFamily="2" charset="0"/>
              </a:rPr>
              <a:t>%</a:t>
            </a:r>
          </a:p>
        </p:txBody>
      </p:sp>
      <p:sp>
        <p:nvSpPr>
          <p:cNvPr id="16" name="TextBox 15">
            <a:extLst>
              <a:ext uri="{FF2B5EF4-FFF2-40B4-BE49-F238E27FC236}">
                <a16:creationId xmlns:a16="http://schemas.microsoft.com/office/drawing/2014/main" xmlns="" id="{907A273A-0FD2-D046-8561-F4BBF56CDE99}"/>
              </a:ext>
            </a:extLst>
          </p:cNvPr>
          <p:cNvSpPr txBox="1"/>
          <p:nvPr/>
        </p:nvSpPr>
        <p:spPr>
          <a:xfrm>
            <a:off x="3675888" y="3307402"/>
            <a:ext cx="1365504" cy="800219"/>
          </a:xfrm>
          <a:prstGeom prst="rect">
            <a:avLst/>
          </a:prstGeom>
          <a:noFill/>
        </p:spPr>
        <p:txBody>
          <a:bodyPr wrap="square" rtlCol="0">
            <a:spAutoFit/>
          </a:bodyPr>
          <a:lstStyle/>
          <a:p>
            <a:pPr algn="ctr"/>
            <a:r>
              <a:rPr lang="en-US" sz="4600" b="1">
                <a:solidFill>
                  <a:schemeClr val="bg1"/>
                </a:solidFill>
                <a:latin typeface="Roboto Slab" pitchFamily="2" charset="0"/>
                <a:ea typeface="Roboto Slab" pitchFamily="2" charset="0"/>
              </a:rPr>
              <a:t>93</a:t>
            </a:r>
            <a:r>
              <a:rPr lang="en-US" sz="4400" b="1" baseline="10000">
                <a:solidFill>
                  <a:schemeClr val="bg1"/>
                </a:solidFill>
                <a:latin typeface="Roboto Slab" pitchFamily="2" charset="0"/>
                <a:ea typeface="Roboto Slab" pitchFamily="2" charset="0"/>
              </a:rPr>
              <a:t>%</a:t>
            </a:r>
          </a:p>
        </p:txBody>
      </p:sp>
      <p:sp>
        <p:nvSpPr>
          <p:cNvPr id="17" name="TextBox 16">
            <a:extLst>
              <a:ext uri="{FF2B5EF4-FFF2-40B4-BE49-F238E27FC236}">
                <a16:creationId xmlns:a16="http://schemas.microsoft.com/office/drawing/2014/main" xmlns="" id="{3C26DBEA-8489-0A46-84D7-E108BFA59520}"/>
              </a:ext>
            </a:extLst>
          </p:cNvPr>
          <p:cNvSpPr txBox="1"/>
          <p:nvPr/>
        </p:nvSpPr>
        <p:spPr>
          <a:xfrm>
            <a:off x="1485519" y="4559108"/>
            <a:ext cx="1705356" cy="369332"/>
          </a:xfrm>
          <a:prstGeom prst="rect">
            <a:avLst/>
          </a:prstGeom>
          <a:noFill/>
        </p:spPr>
        <p:txBody>
          <a:bodyPr wrap="square" rtlCol="0">
            <a:spAutoFit/>
          </a:bodyPr>
          <a:lstStyle/>
          <a:p>
            <a:pPr algn="ctr"/>
            <a:r>
              <a:rPr lang="en-US">
                <a:solidFill>
                  <a:srgbClr val="009CDE"/>
                </a:solidFill>
                <a:latin typeface="Roboto Medium" panose="02000000000000000000" pitchFamily="2" charset="0"/>
                <a:ea typeface="Roboto Medium" panose="02000000000000000000" pitchFamily="2" charset="0"/>
              </a:rPr>
              <a:t>White Male</a:t>
            </a:r>
          </a:p>
        </p:txBody>
      </p:sp>
      <p:sp>
        <p:nvSpPr>
          <p:cNvPr id="18" name="TextBox 17">
            <a:extLst>
              <a:ext uri="{FF2B5EF4-FFF2-40B4-BE49-F238E27FC236}">
                <a16:creationId xmlns:a16="http://schemas.microsoft.com/office/drawing/2014/main" xmlns="" id="{5E909ECC-ACA9-F446-A4E9-33106FCFE17A}"/>
              </a:ext>
            </a:extLst>
          </p:cNvPr>
          <p:cNvSpPr txBox="1"/>
          <p:nvPr/>
        </p:nvSpPr>
        <p:spPr>
          <a:xfrm>
            <a:off x="3249168" y="4559108"/>
            <a:ext cx="2218944" cy="646331"/>
          </a:xfrm>
          <a:prstGeom prst="rect">
            <a:avLst/>
          </a:prstGeom>
          <a:noFill/>
        </p:spPr>
        <p:txBody>
          <a:bodyPr wrap="square" rtlCol="0">
            <a:spAutoFit/>
          </a:bodyPr>
          <a:lstStyle/>
          <a:p>
            <a:pPr algn="ctr"/>
            <a:r>
              <a:rPr lang="en-US">
                <a:solidFill>
                  <a:srgbClr val="006298"/>
                </a:solidFill>
                <a:latin typeface="Roboto Medium" panose="02000000000000000000" pitchFamily="2" charset="0"/>
                <a:ea typeface="Roboto Medium" panose="02000000000000000000" pitchFamily="2" charset="0"/>
              </a:rPr>
              <a:t>African American Female</a:t>
            </a:r>
          </a:p>
        </p:txBody>
      </p:sp>
      <p:pic>
        <p:nvPicPr>
          <p:cNvPr id="19" name="Picture 18">
            <a:extLst>
              <a:ext uri="{FF2B5EF4-FFF2-40B4-BE49-F238E27FC236}">
                <a16:creationId xmlns:a16="http://schemas.microsoft.com/office/drawing/2014/main" xmlns="" id="{7D76D7BD-E898-714C-8F0E-37071D8C22F1}"/>
              </a:ext>
            </a:extLst>
          </p:cNvPr>
          <p:cNvPicPr>
            <a:picLocks noChangeAspect="1"/>
          </p:cNvPicPr>
          <p:nvPr/>
        </p:nvPicPr>
        <p:blipFill>
          <a:blip r:embed="rId3"/>
          <a:stretch>
            <a:fillRect/>
          </a:stretch>
        </p:blipFill>
        <p:spPr>
          <a:xfrm>
            <a:off x="512735" y="6211810"/>
            <a:ext cx="1397000" cy="457200"/>
          </a:xfrm>
          <a:prstGeom prst="rect">
            <a:avLst/>
          </a:prstGeom>
        </p:spPr>
      </p:pic>
      <p:sp>
        <p:nvSpPr>
          <p:cNvPr id="20" name="Slide Number Placeholder 3">
            <a:extLst>
              <a:ext uri="{FF2B5EF4-FFF2-40B4-BE49-F238E27FC236}">
                <a16:creationId xmlns:a16="http://schemas.microsoft.com/office/drawing/2014/main" xmlns="" id="{E23FF7C5-820D-A64E-8EAF-EBF1CD35D5E4}"/>
              </a:ext>
            </a:extLst>
          </p:cNvPr>
          <p:cNvSpPr txBox="1">
            <a:spLocks/>
          </p:cNvSpPr>
          <p:nvPr/>
        </p:nvSpPr>
        <p:spPr>
          <a:xfrm>
            <a:off x="9068322" y="62574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975628-894A-8B4F-83BD-0BC5F62E4F6A}" type="slidenum">
              <a:rPr lang="en-US" smtClean="0"/>
              <a:pPr/>
              <a:t>5</a:t>
            </a:fld>
            <a:endParaRPr lang="en-US"/>
          </a:p>
        </p:txBody>
      </p:sp>
      <p:sp>
        <p:nvSpPr>
          <p:cNvPr id="22" name="Oval 14">
            <a:extLst>
              <a:ext uri="{FF2B5EF4-FFF2-40B4-BE49-F238E27FC236}">
                <a16:creationId xmlns:a16="http://schemas.microsoft.com/office/drawing/2014/main" xmlns="" id="{7AFCF992-8642-EA45-AA92-1A2BE0AC8E2A}"/>
              </a:ext>
            </a:extLst>
          </p:cNvPr>
          <p:cNvSpPr/>
          <p:nvPr/>
        </p:nvSpPr>
        <p:spPr>
          <a:xfrm>
            <a:off x="6930390" y="2756154"/>
            <a:ext cx="1682496" cy="1682496"/>
          </a:xfrm>
          <a:prstGeom prst="ellipse">
            <a:avLst/>
          </a:prstGeom>
          <a:noFill/>
          <a:ln w="19050">
            <a:solidFill>
              <a:srgbClr val="009CD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8">
            <a:extLst>
              <a:ext uri="{FF2B5EF4-FFF2-40B4-BE49-F238E27FC236}">
                <a16:creationId xmlns:a16="http://schemas.microsoft.com/office/drawing/2014/main" xmlns="" id="{450B394B-435F-494E-A2DE-8CCB122774BB}"/>
              </a:ext>
            </a:extLst>
          </p:cNvPr>
          <p:cNvSpPr/>
          <p:nvPr/>
        </p:nvSpPr>
        <p:spPr>
          <a:xfrm>
            <a:off x="8969502" y="2902458"/>
            <a:ext cx="1536192" cy="1536192"/>
          </a:xfrm>
          <a:prstGeom prst="ellipse">
            <a:avLst/>
          </a:prstGeom>
          <a:noFill/>
          <a:ln w="19050">
            <a:solidFill>
              <a:srgbClr val="00629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330B26A8-2843-4347-818F-32F50C6BCC1E}"/>
              </a:ext>
            </a:extLst>
          </p:cNvPr>
          <p:cNvSpPr txBox="1"/>
          <p:nvPr/>
        </p:nvSpPr>
        <p:spPr>
          <a:xfrm>
            <a:off x="6930390" y="2007489"/>
            <a:ext cx="3657600" cy="1200329"/>
          </a:xfrm>
          <a:prstGeom prst="rect">
            <a:avLst/>
          </a:prstGeom>
          <a:noFill/>
        </p:spPr>
        <p:txBody>
          <a:bodyPr wrap="square" rtlCol="0">
            <a:spAutoFit/>
          </a:bodyPr>
          <a:lstStyle/>
          <a:p>
            <a:pPr algn="ctr"/>
            <a:r>
              <a:rPr lang="en-US">
                <a:latin typeface="Roboto Light" panose="02000000000000000000" pitchFamily="2" charset="0"/>
                <a:ea typeface="Roboto Light" panose="02000000000000000000" pitchFamily="2" charset="0"/>
              </a:rPr>
              <a:t>Spring: Percentage </a:t>
            </a:r>
            <a:r>
              <a:rPr lang="en-US" b="1">
                <a:latin typeface="Roboto Light" panose="02000000000000000000" pitchFamily="2" charset="0"/>
                <a:ea typeface="Roboto Light" panose="02000000000000000000" pitchFamily="2" charset="0"/>
              </a:rPr>
              <a:t>who actually took </a:t>
            </a:r>
            <a:r>
              <a:rPr lang="en-US">
                <a:latin typeface="Roboto Light" panose="02000000000000000000" pitchFamily="2" charset="0"/>
                <a:ea typeface="Roboto Light" panose="02000000000000000000" pitchFamily="2" charset="0"/>
              </a:rPr>
              <a:t>the AP Exam</a:t>
            </a:r>
            <a:br>
              <a:rPr lang="en-US">
                <a:latin typeface="Roboto Light" panose="02000000000000000000" pitchFamily="2" charset="0"/>
                <a:ea typeface="Roboto Light" panose="02000000000000000000" pitchFamily="2" charset="0"/>
              </a:rPr>
            </a:br>
            <a:endParaRPr lang="en-US" b="1">
              <a:latin typeface="Roboto" panose="02000000000000000000" pitchFamily="2" charset="0"/>
              <a:ea typeface="Roboto" panose="02000000000000000000" pitchFamily="2" charset="0"/>
            </a:endParaRPr>
          </a:p>
          <a:p>
            <a:endParaRPr lang="en-US">
              <a:latin typeface="Roboto Light" panose="02000000000000000000" pitchFamily="2" charset="0"/>
              <a:ea typeface="Roboto Light" panose="02000000000000000000" pitchFamily="2" charset="0"/>
            </a:endParaRPr>
          </a:p>
        </p:txBody>
      </p:sp>
      <p:sp>
        <p:nvSpPr>
          <p:cNvPr id="27" name="Oval 25" descr="75%">
            <a:extLst>
              <a:ext uri="{FF2B5EF4-FFF2-40B4-BE49-F238E27FC236}">
                <a16:creationId xmlns:a16="http://schemas.microsoft.com/office/drawing/2014/main" xmlns="" id="{647DBD56-106D-4243-9844-78DCECA5A991}"/>
              </a:ext>
            </a:extLst>
          </p:cNvPr>
          <p:cNvSpPr/>
          <p:nvPr/>
        </p:nvSpPr>
        <p:spPr>
          <a:xfrm>
            <a:off x="7021830" y="3152406"/>
            <a:ext cx="1276874" cy="1276874"/>
          </a:xfrm>
          <a:prstGeom prst="ellipse">
            <a:avLst/>
          </a:prstGeom>
          <a:solidFill>
            <a:srgbClr val="009CDE"/>
          </a:solid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5AB333E8-E3D2-7D43-848F-9B499B6B80AA}"/>
              </a:ext>
            </a:extLst>
          </p:cNvPr>
          <p:cNvSpPr txBox="1"/>
          <p:nvPr/>
        </p:nvSpPr>
        <p:spPr>
          <a:xfrm>
            <a:off x="7009638" y="3402925"/>
            <a:ext cx="1365504" cy="800219"/>
          </a:xfrm>
          <a:prstGeom prst="rect">
            <a:avLst/>
          </a:prstGeom>
          <a:noFill/>
        </p:spPr>
        <p:txBody>
          <a:bodyPr wrap="square" rtlCol="0">
            <a:spAutoFit/>
          </a:bodyPr>
          <a:lstStyle/>
          <a:p>
            <a:pPr algn="ctr"/>
            <a:r>
              <a:rPr lang="en-US" sz="4600" b="1">
                <a:solidFill>
                  <a:schemeClr val="bg1"/>
                </a:solidFill>
                <a:latin typeface="Roboto Slab" pitchFamily="2" charset="0"/>
                <a:ea typeface="Roboto Slab" pitchFamily="2" charset="0"/>
              </a:rPr>
              <a:t>75</a:t>
            </a:r>
            <a:r>
              <a:rPr lang="en-US" sz="4400" b="1" baseline="10000">
                <a:solidFill>
                  <a:schemeClr val="bg1"/>
                </a:solidFill>
                <a:latin typeface="Roboto Slab" pitchFamily="2" charset="0"/>
                <a:ea typeface="Roboto Slab" pitchFamily="2" charset="0"/>
              </a:rPr>
              <a:t>%</a:t>
            </a:r>
          </a:p>
        </p:txBody>
      </p:sp>
      <p:sp>
        <p:nvSpPr>
          <p:cNvPr id="29" name="Oval 26" descr="58%">
            <a:extLst>
              <a:ext uri="{FF2B5EF4-FFF2-40B4-BE49-F238E27FC236}">
                <a16:creationId xmlns:a16="http://schemas.microsoft.com/office/drawing/2014/main" xmlns="" id="{7C02F264-3A68-DB4C-AA5F-A853467645BD}"/>
              </a:ext>
            </a:extLst>
          </p:cNvPr>
          <p:cNvSpPr/>
          <p:nvPr/>
        </p:nvSpPr>
        <p:spPr>
          <a:xfrm>
            <a:off x="9054846" y="3407939"/>
            <a:ext cx="999744" cy="999744"/>
          </a:xfrm>
          <a:prstGeom prst="ellipse">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023024CE-9710-174D-9428-AB71F7054D42}"/>
              </a:ext>
            </a:extLst>
          </p:cNvPr>
          <p:cNvSpPr txBox="1"/>
          <p:nvPr/>
        </p:nvSpPr>
        <p:spPr>
          <a:xfrm>
            <a:off x="8896350" y="3593515"/>
            <a:ext cx="1365504" cy="661720"/>
          </a:xfrm>
          <a:prstGeom prst="rect">
            <a:avLst/>
          </a:prstGeom>
          <a:noFill/>
        </p:spPr>
        <p:txBody>
          <a:bodyPr wrap="square" rtlCol="0">
            <a:spAutoFit/>
          </a:bodyPr>
          <a:lstStyle/>
          <a:p>
            <a:pPr algn="ctr"/>
            <a:r>
              <a:rPr lang="en-US" sz="3700" b="1" dirty="0">
                <a:solidFill>
                  <a:schemeClr val="bg1"/>
                </a:solidFill>
                <a:latin typeface="Roboto Slab" pitchFamily="2" charset="0"/>
                <a:ea typeface="Roboto Slab" pitchFamily="2" charset="0"/>
              </a:rPr>
              <a:t>58</a:t>
            </a:r>
            <a:r>
              <a:rPr lang="en-US" sz="4000" b="1" baseline="6000" dirty="0">
                <a:solidFill>
                  <a:schemeClr val="bg1"/>
                </a:solidFill>
                <a:latin typeface="Roboto Slab" pitchFamily="2" charset="0"/>
                <a:ea typeface="Roboto Slab" pitchFamily="2" charset="0"/>
              </a:rPr>
              <a:t>%</a:t>
            </a:r>
          </a:p>
        </p:txBody>
      </p:sp>
      <p:sp>
        <p:nvSpPr>
          <p:cNvPr id="31" name="Title 1">
            <a:extLst>
              <a:ext uri="{FF2B5EF4-FFF2-40B4-BE49-F238E27FC236}">
                <a16:creationId xmlns:a16="http://schemas.microsoft.com/office/drawing/2014/main" xmlns="" id="{23943E28-0337-2145-87D2-186C968C7BD5}"/>
              </a:ext>
            </a:extLst>
          </p:cNvPr>
          <p:cNvSpPr txBox="1">
            <a:spLocks/>
          </p:cNvSpPr>
          <p:nvPr/>
        </p:nvSpPr>
        <p:spPr>
          <a:xfrm>
            <a:off x="1133466" y="5653899"/>
            <a:ext cx="10677534" cy="5990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Roboto Slab"/>
                <a:ea typeface="Roboto Slab" pitchFamily="2" charset="0"/>
              </a:rPr>
              <a:t>...</a:t>
            </a:r>
            <a:r>
              <a:rPr lang="en-US" sz="3200" b="1">
                <a:latin typeface="Roboto Slab"/>
                <a:ea typeface="Roboto Slab" pitchFamily="2" charset="0"/>
              </a:rPr>
              <a:t>but confidence erodes </a:t>
            </a:r>
            <a:r>
              <a:rPr lang="en-US" sz="3200">
                <a:latin typeface="Roboto Slab"/>
                <a:ea typeface="Roboto Slab" pitchFamily="2" charset="0"/>
              </a:rPr>
              <a:t>over the course of the year.</a:t>
            </a:r>
          </a:p>
        </p:txBody>
      </p:sp>
      <p:sp>
        <p:nvSpPr>
          <p:cNvPr id="33" name="TextBox 32">
            <a:extLst>
              <a:ext uri="{FF2B5EF4-FFF2-40B4-BE49-F238E27FC236}">
                <a16:creationId xmlns:a16="http://schemas.microsoft.com/office/drawing/2014/main" xmlns="" id="{3C26DBEA-8489-0A46-84D7-E108BFA59520}"/>
              </a:ext>
            </a:extLst>
          </p:cNvPr>
          <p:cNvSpPr txBox="1"/>
          <p:nvPr/>
        </p:nvSpPr>
        <p:spPr>
          <a:xfrm>
            <a:off x="6920865" y="4559108"/>
            <a:ext cx="1705356" cy="369332"/>
          </a:xfrm>
          <a:prstGeom prst="rect">
            <a:avLst/>
          </a:prstGeom>
          <a:noFill/>
        </p:spPr>
        <p:txBody>
          <a:bodyPr wrap="square" rtlCol="0">
            <a:spAutoFit/>
          </a:bodyPr>
          <a:lstStyle/>
          <a:p>
            <a:pPr algn="ctr"/>
            <a:r>
              <a:rPr lang="en-US">
                <a:solidFill>
                  <a:srgbClr val="009CDE"/>
                </a:solidFill>
                <a:latin typeface="Roboto Medium" panose="02000000000000000000" pitchFamily="2" charset="0"/>
                <a:ea typeface="Roboto Medium" panose="02000000000000000000" pitchFamily="2" charset="0"/>
              </a:rPr>
              <a:t>White Male</a:t>
            </a:r>
          </a:p>
        </p:txBody>
      </p:sp>
      <p:sp>
        <p:nvSpPr>
          <p:cNvPr id="34" name="TextBox 33">
            <a:extLst>
              <a:ext uri="{FF2B5EF4-FFF2-40B4-BE49-F238E27FC236}">
                <a16:creationId xmlns:a16="http://schemas.microsoft.com/office/drawing/2014/main" xmlns="" id="{5E909ECC-ACA9-F446-A4E9-33106FCFE17A}"/>
              </a:ext>
            </a:extLst>
          </p:cNvPr>
          <p:cNvSpPr txBox="1"/>
          <p:nvPr/>
        </p:nvSpPr>
        <p:spPr>
          <a:xfrm>
            <a:off x="8627364" y="4559108"/>
            <a:ext cx="2218944" cy="646331"/>
          </a:xfrm>
          <a:prstGeom prst="rect">
            <a:avLst/>
          </a:prstGeom>
          <a:noFill/>
        </p:spPr>
        <p:txBody>
          <a:bodyPr wrap="square" rtlCol="0">
            <a:spAutoFit/>
          </a:bodyPr>
          <a:lstStyle/>
          <a:p>
            <a:pPr algn="ctr"/>
            <a:r>
              <a:rPr lang="en-US">
                <a:solidFill>
                  <a:srgbClr val="006298"/>
                </a:solidFill>
                <a:latin typeface="Roboto Medium" panose="02000000000000000000" pitchFamily="2" charset="0"/>
                <a:ea typeface="Roboto Medium" panose="02000000000000000000" pitchFamily="2" charset="0"/>
              </a:rPr>
              <a:t>African American Female</a:t>
            </a:r>
          </a:p>
        </p:txBody>
      </p:sp>
      <p:sp>
        <p:nvSpPr>
          <p:cNvPr id="2" name="TextBox 1">
            <a:extLst>
              <a:ext uri="{FF2B5EF4-FFF2-40B4-BE49-F238E27FC236}">
                <a16:creationId xmlns:a16="http://schemas.microsoft.com/office/drawing/2014/main" xmlns="" id="{32C61CA0-9160-4F92-A845-E86294619CDB}"/>
              </a:ext>
            </a:extLst>
          </p:cNvPr>
          <p:cNvSpPr txBox="1"/>
          <p:nvPr/>
        </p:nvSpPr>
        <p:spPr>
          <a:xfrm>
            <a:off x="4091940" y="6357107"/>
            <a:ext cx="8100060" cy="246221"/>
          </a:xfrm>
          <a:prstGeom prst="rect">
            <a:avLst/>
          </a:prstGeom>
          <a:noFill/>
        </p:spPr>
        <p:txBody>
          <a:bodyPr wrap="square" rtlCol="0">
            <a:spAutoFit/>
          </a:bodyPr>
          <a:lstStyle/>
          <a:p>
            <a:r>
              <a:rPr lang="en-US" sz="1000" i="1">
                <a:latin typeface="Roboto" panose="02000000000000000000" pitchFamily="2" charset="0"/>
                <a:ea typeface="Roboto" panose="02000000000000000000" pitchFamily="2" charset="0"/>
                <a:cs typeface="Roboto" panose="02000000000000000000" pitchFamily="2" charset="0"/>
              </a:rPr>
              <a:t>Of all groups surveyed, White Males lost the least amount of confidence, while African American Females lost the most confidence.</a:t>
            </a:r>
          </a:p>
        </p:txBody>
      </p:sp>
    </p:spTree>
    <p:extLst>
      <p:ext uri="{BB962C8B-B14F-4D97-AF65-F5344CB8AC3E}">
        <p14:creationId xmlns:p14="http://schemas.microsoft.com/office/powerpoint/2010/main" val="226952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xmlns="" id="{4D0B4CE4-2E1A-3D40-B9F7-4CA9A2E6A6B2}"/>
              </a:ext>
            </a:extLst>
          </p:cNvPr>
          <p:cNvSpPr>
            <a:spLocks noGrp="1"/>
          </p:cNvSpPr>
          <p:nvPr>
            <p:ph type="sldNum" sz="quarter" idx="12"/>
          </p:nvPr>
        </p:nvSpPr>
        <p:spPr>
          <a:xfrm>
            <a:off x="9045173" y="5190694"/>
            <a:ext cx="2743200" cy="365125"/>
          </a:xfrm>
        </p:spPr>
        <p:txBody>
          <a:bodyPr/>
          <a:lstStyle/>
          <a:p>
            <a:fld id="{F9975628-894A-8B4F-83BD-0BC5F62E4F6A}" type="slidenum">
              <a:rPr lang="en-US" smtClean="0"/>
              <a:t>6</a:t>
            </a:fld>
            <a:endParaRPr lang="en-US"/>
          </a:p>
        </p:txBody>
      </p:sp>
      <p:pic>
        <p:nvPicPr>
          <p:cNvPr id="8" name="Picture 18">
            <a:extLst>
              <a:ext uri="{FF2B5EF4-FFF2-40B4-BE49-F238E27FC236}">
                <a16:creationId xmlns:a16="http://schemas.microsoft.com/office/drawing/2014/main" xmlns="" id="{7D76D7BD-E898-714C-8F0E-37071D8C22F1}"/>
              </a:ext>
            </a:extLst>
          </p:cNvPr>
          <p:cNvPicPr>
            <a:picLocks noChangeAspect="1"/>
          </p:cNvPicPr>
          <p:nvPr/>
        </p:nvPicPr>
        <p:blipFill>
          <a:blip r:embed="rId3"/>
          <a:stretch>
            <a:fillRect/>
          </a:stretch>
        </p:blipFill>
        <p:spPr>
          <a:xfrm>
            <a:off x="512735" y="6211810"/>
            <a:ext cx="1397000" cy="457200"/>
          </a:xfrm>
          <a:prstGeom prst="rect">
            <a:avLst/>
          </a:prstGeom>
        </p:spPr>
      </p:pic>
      <p:sp>
        <p:nvSpPr>
          <p:cNvPr id="9" name="Rectangle 16">
            <a:extLst>
              <a:ext uri="{FF2B5EF4-FFF2-40B4-BE49-F238E27FC236}">
                <a16:creationId xmlns:a16="http://schemas.microsoft.com/office/drawing/2014/main" xmlns="" id="{FAAA6A58-21B9-B447-A542-4415685E77DF}"/>
              </a:ext>
            </a:extLst>
          </p:cNvPr>
          <p:cNvSpPr/>
          <p:nvPr/>
        </p:nvSpPr>
        <p:spPr>
          <a:xfrm>
            <a:off x="1676400" y="1759278"/>
            <a:ext cx="8483600" cy="82296"/>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xmlns="" id="{24897E4F-1D56-9F40-A355-160DFA6ECAF5}"/>
              </a:ext>
            </a:extLst>
          </p:cNvPr>
          <p:cNvSpPr txBox="1">
            <a:spLocks/>
          </p:cNvSpPr>
          <p:nvPr/>
        </p:nvSpPr>
        <p:spPr>
          <a:xfrm>
            <a:off x="1676400" y="1923870"/>
            <a:ext cx="8483600" cy="309255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a:solidFill>
                  <a:srgbClr val="0077C8"/>
                </a:solidFill>
                <a:latin typeface="Roboto Slab"/>
                <a:ea typeface="Roboto Slab" pitchFamily="2" charset="0"/>
              </a:rPr>
              <a:t>A commitment to success.</a:t>
            </a:r>
            <a:endParaRPr lang="en-US" sz="2400" b="1">
              <a:solidFill>
                <a:srgbClr val="0077C8"/>
              </a:solidFill>
              <a:latin typeface="Roboto Slab"/>
              <a:ea typeface="Roboto Slab" pitchFamily="2" charset="0"/>
            </a:endParaRPr>
          </a:p>
          <a:p>
            <a:pPr>
              <a:lnSpc>
                <a:spcPct val="100000"/>
              </a:lnSpc>
              <a:spcAft>
                <a:spcPts val="1000"/>
              </a:spcAft>
            </a:pPr>
            <a:r>
              <a:rPr lang="en-US" sz="2400">
                <a:latin typeface="Roboto Slab"/>
                <a:ea typeface="Roboto Slab" pitchFamily="2" charset="0"/>
              </a:rPr>
              <a:t>Fall exam registration is a best practice at more than half of AP schools. In the 2017-18 school year, the College Board piloted earlier registration with 40,000 students. </a:t>
            </a:r>
          </a:p>
          <a:p>
            <a:pPr>
              <a:lnSpc>
                <a:spcPct val="100000"/>
              </a:lnSpc>
              <a:spcAft>
                <a:spcPts val="1000"/>
              </a:spcAft>
            </a:pPr>
            <a:r>
              <a:rPr lang="en-US" sz="2400">
                <a:latin typeface="Roboto Slab"/>
                <a:ea typeface="Roboto Slab" pitchFamily="2" charset="0"/>
              </a:rPr>
              <a:t>They saw an increase in scores of 3 or higher across multiple groups. Moving the time of registration made a difference across the board, but it had the strongest effect for students who are traditionally underrepresented in AP</a:t>
            </a:r>
            <a:r>
              <a:rPr lang="en-US" sz="2200">
                <a:latin typeface="Roboto Slab"/>
                <a:ea typeface="Roboto Slab" pitchFamily="2" charset="0"/>
              </a:rPr>
              <a:t>.</a:t>
            </a:r>
            <a:endParaRPr lang="en-US" sz="2000">
              <a:solidFill>
                <a:srgbClr val="FF0000"/>
              </a:solidFill>
              <a:latin typeface="Roboto Slab" pitchFamily="2" charset="0"/>
              <a:ea typeface="Roboto Slab" pitchFamily="2" charset="0"/>
            </a:endParaRPr>
          </a:p>
        </p:txBody>
      </p:sp>
    </p:spTree>
    <p:extLst>
      <p:ext uri="{BB962C8B-B14F-4D97-AF65-F5344CB8AC3E}">
        <p14:creationId xmlns:p14="http://schemas.microsoft.com/office/powerpoint/2010/main" val="615540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a:extLst>
              <a:ext uri="{FF2B5EF4-FFF2-40B4-BE49-F238E27FC236}">
                <a16:creationId xmlns:a16="http://schemas.microsoft.com/office/drawing/2014/main" xmlns="" id="{6AA43758-D62A-3242-B6E8-4A11AE02794B}"/>
              </a:ext>
            </a:extLst>
          </p:cNvPr>
          <p:cNvSpPr/>
          <p:nvPr/>
        </p:nvSpPr>
        <p:spPr>
          <a:xfrm>
            <a:off x="0" y="0"/>
            <a:ext cx="2412709" cy="6858000"/>
          </a:xfrm>
          <a:prstGeom prst="rect">
            <a:avLst/>
          </a:prstGeom>
          <a:solidFill>
            <a:srgbClr val="B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4D0B4CE4-2E1A-3D40-B9F7-4CA9A2E6A6B2}"/>
              </a:ext>
            </a:extLst>
          </p:cNvPr>
          <p:cNvSpPr>
            <a:spLocks noGrp="1"/>
          </p:cNvSpPr>
          <p:nvPr>
            <p:ph type="sldNum" sz="quarter" idx="12"/>
          </p:nvPr>
        </p:nvSpPr>
        <p:spPr>
          <a:xfrm>
            <a:off x="9068322" y="6257494"/>
            <a:ext cx="2743200" cy="365125"/>
          </a:xfrm>
        </p:spPr>
        <p:txBody>
          <a:bodyPr/>
          <a:lstStyle/>
          <a:p>
            <a:fld id="{F9975628-894A-8B4F-83BD-0BC5F62E4F6A}" type="slidenum">
              <a:rPr lang="en-US" smtClean="0"/>
              <a:t>7</a:t>
            </a:fld>
            <a:endParaRPr lang="en-US"/>
          </a:p>
        </p:txBody>
      </p:sp>
      <p:sp>
        <p:nvSpPr>
          <p:cNvPr id="5" name="Rectangle 4">
            <a:extLst>
              <a:ext uri="{FF2B5EF4-FFF2-40B4-BE49-F238E27FC236}">
                <a16:creationId xmlns:a16="http://schemas.microsoft.com/office/drawing/2014/main" xmlns="" id="{EEFC9552-F36D-034F-998A-9DD6C5905B03}"/>
              </a:ext>
            </a:extLst>
          </p:cNvPr>
          <p:cNvSpPr/>
          <p:nvPr/>
        </p:nvSpPr>
        <p:spPr>
          <a:xfrm>
            <a:off x="210738" y="480046"/>
            <a:ext cx="1991233"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ecorative">
            <a:extLst>
              <a:ext uri="{FF2B5EF4-FFF2-40B4-BE49-F238E27FC236}">
                <a16:creationId xmlns:a16="http://schemas.microsoft.com/office/drawing/2014/main" xmlns="" id="{EC15EC50-90BC-3A47-AE43-AB98EA997E4D}"/>
              </a:ext>
            </a:extLst>
          </p:cNvPr>
          <p:cNvPicPr>
            <a:picLocks noChangeAspect="1"/>
          </p:cNvPicPr>
          <p:nvPr/>
        </p:nvPicPr>
        <p:blipFill>
          <a:blip r:embed="rId3"/>
          <a:stretch>
            <a:fillRect/>
          </a:stretch>
        </p:blipFill>
        <p:spPr>
          <a:xfrm>
            <a:off x="304584" y="1064303"/>
            <a:ext cx="2025588" cy="1697636"/>
          </a:xfrm>
          <a:prstGeom prst="rect">
            <a:avLst/>
          </a:prstGeom>
        </p:spPr>
      </p:pic>
      <p:pic>
        <p:nvPicPr>
          <p:cNvPr id="8" name="Picture 7">
            <a:extLst>
              <a:ext uri="{FF2B5EF4-FFF2-40B4-BE49-F238E27FC236}">
                <a16:creationId xmlns:a16="http://schemas.microsoft.com/office/drawing/2014/main" xmlns="" id="{058545F7-B211-D84F-BD4E-0AE6D8135A5D}"/>
              </a:ext>
            </a:extLst>
          </p:cNvPr>
          <p:cNvPicPr>
            <a:picLocks noChangeAspect="1"/>
          </p:cNvPicPr>
          <p:nvPr/>
        </p:nvPicPr>
        <p:blipFill>
          <a:blip r:embed="rId4"/>
          <a:stretch>
            <a:fillRect/>
          </a:stretch>
        </p:blipFill>
        <p:spPr>
          <a:xfrm>
            <a:off x="507854" y="6211806"/>
            <a:ext cx="1397000" cy="457200"/>
          </a:xfrm>
          <a:prstGeom prst="rect">
            <a:avLst/>
          </a:prstGeom>
        </p:spPr>
      </p:pic>
      <p:sp>
        <p:nvSpPr>
          <p:cNvPr id="12" name="TextBox 11">
            <a:extLst>
              <a:ext uri="{FF2B5EF4-FFF2-40B4-BE49-F238E27FC236}">
                <a16:creationId xmlns:a16="http://schemas.microsoft.com/office/drawing/2014/main" xmlns="" id="{174E9934-60CA-B44B-9213-AFC3F635A79F}"/>
              </a:ext>
            </a:extLst>
          </p:cNvPr>
          <p:cNvSpPr txBox="1"/>
          <p:nvPr/>
        </p:nvSpPr>
        <p:spPr>
          <a:xfrm>
            <a:off x="95391" y="595384"/>
            <a:ext cx="2250262" cy="400110"/>
          </a:xfrm>
          <a:prstGeom prst="rect">
            <a:avLst/>
          </a:prstGeom>
          <a:noFill/>
        </p:spPr>
        <p:txBody>
          <a:bodyPr wrap="square" rtlCol="0">
            <a:spAutoFit/>
          </a:bodyPr>
          <a:lstStyle/>
          <a:p>
            <a:pPr algn="ctr"/>
            <a:r>
              <a:rPr lang="en-US" sz="2000" b="1">
                <a:latin typeface="Roboto Slab" pitchFamily="2" charset="0"/>
                <a:ea typeface="Roboto Slab" pitchFamily="2" charset="0"/>
              </a:rPr>
              <a:t>Fall Registration</a:t>
            </a:r>
            <a:endParaRPr lang="en-US" sz="2000"/>
          </a:p>
        </p:txBody>
      </p:sp>
      <p:sp>
        <p:nvSpPr>
          <p:cNvPr id="14" name="Title 1">
            <a:extLst>
              <a:ext uri="{FF2B5EF4-FFF2-40B4-BE49-F238E27FC236}">
                <a16:creationId xmlns:a16="http://schemas.microsoft.com/office/drawing/2014/main" xmlns="" id="{1752734B-ACD8-0D4B-A1EB-E341C40BA1D0}"/>
              </a:ext>
            </a:extLst>
          </p:cNvPr>
          <p:cNvSpPr txBox="1">
            <a:spLocks/>
          </p:cNvSpPr>
          <p:nvPr/>
        </p:nvSpPr>
        <p:spPr>
          <a:xfrm>
            <a:off x="2837404" y="664353"/>
            <a:ext cx="8934450" cy="6146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a:latin typeface="Roboto Slab"/>
              <a:ea typeface="Roboto Slab" pitchFamily="2" charset="0"/>
            </a:endParaRPr>
          </a:p>
        </p:txBody>
      </p:sp>
      <p:sp>
        <p:nvSpPr>
          <p:cNvPr id="15" name="Rectangle 14">
            <a:extLst>
              <a:ext uri="{FF2B5EF4-FFF2-40B4-BE49-F238E27FC236}">
                <a16:creationId xmlns:a16="http://schemas.microsoft.com/office/drawing/2014/main" xmlns="" id="{858F9858-6745-5D45-B15D-6B0B4E7712A6}"/>
              </a:ext>
            </a:extLst>
          </p:cNvPr>
          <p:cNvSpPr/>
          <p:nvPr/>
        </p:nvSpPr>
        <p:spPr>
          <a:xfrm>
            <a:off x="2920093" y="480046"/>
            <a:ext cx="8915293" cy="82296"/>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hree bar graphs show how scores of 3 or higher increased across multiple groups of students. The first graph shows how scores of 3 or higher increased among white and Asian students and underrepresented minority students. A light blue bar represents a 5% increase among white and Asian students. A dark blue bar represents a 12% increase among underrepresented minority students. The second graph shows how scores of 3 or higher increased among moderate/high-income students and low-income students. A light blue bar represents a 4% increase among moderate/high-income students. A dark blue bar represents a 20% increase among low-income students. The third graph shows how scores of 3 or higher increased among male STEM students and female STEM students. A light blue bar represents a 5% increase among male STEM students. A dark blue bar represents a 14% increase among female STEM students.  ">
            <a:extLst>
              <a:ext uri="{FF2B5EF4-FFF2-40B4-BE49-F238E27FC236}">
                <a16:creationId xmlns:a16="http://schemas.microsoft.com/office/drawing/2014/main" xmlns="" id="{13FBDF4B-9EAB-4D06-BD27-E97DDE42DD2A}"/>
              </a:ext>
            </a:extLst>
          </p:cNvPr>
          <p:cNvPicPr>
            <a:picLocks noChangeAspect="1"/>
          </p:cNvPicPr>
          <p:nvPr/>
        </p:nvPicPr>
        <p:blipFill>
          <a:blip r:embed="rId5"/>
          <a:stretch>
            <a:fillRect/>
          </a:stretch>
        </p:blipFill>
        <p:spPr>
          <a:xfrm>
            <a:off x="2567705" y="1643359"/>
            <a:ext cx="9319711" cy="3346907"/>
          </a:xfrm>
          <a:prstGeom prst="rect">
            <a:avLst/>
          </a:prstGeom>
        </p:spPr>
      </p:pic>
      <p:sp>
        <p:nvSpPr>
          <p:cNvPr id="9" name="Rectangle 8">
            <a:extLst>
              <a:ext uri="{FF2B5EF4-FFF2-40B4-BE49-F238E27FC236}">
                <a16:creationId xmlns:a16="http://schemas.microsoft.com/office/drawing/2014/main" xmlns="" id="{289960B9-E5BF-4233-9B27-A3F42F3375E2}"/>
              </a:ext>
            </a:extLst>
          </p:cNvPr>
          <p:cNvSpPr/>
          <p:nvPr/>
        </p:nvSpPr>
        <p:spPr>
          <a:xfrm>
            <a:off x="2920093" y="664635"/>
            <a:ext cx="7840608" cy="523220"/>
          </a:xfrm>
          <a:prstGeom prst="rect">
            <a:avLst/>
          </a:prstGeom>
        </p:spPr>
        <p:txBody>
          <a:bodyPr wrap="none">
            <a:spAutoFit/>
          </a:bodyPr>
          <a:lstStyle/>
          <a:p>
            <a:pPr>
              <a:lnSpc>
                <a:spcPct val="100000"/>
              </a:lnSpc>
              <a:spcAft>
                <a:spcPts val="1000"/>
              </a:spcAft>
            </a:pPr>
            <a:r>
              <a:rPr lang="en-US" sz="2800">
                <a:latin typeface="Roboto Slab"/>
                <a:ea typeface="Roboto Slab" pitchFamily="2" charset="0"/>
              </a:rPr>
              <a:t>Scores of 3+ increased across student groups</a:t>
            </a:r>
          </a:p>
        </p:txBody>
      </p:sp>
    </p:spTree>
    <p:extLst>
      <p:ext uri="{BB962C8B-B14F-4D97-AF65-F5344CB8AC3E}">
        <p14:creationId xmlns:p14="http://schemas.microsoft.com/office/powerpoint/2010/main" val="351439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D768D7B6-D2E2-E740-872A-FAA8E6C86A5B}"/>
              </a:ext>
            </a:extLst>
          </p:cNvPr>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1904854" y="0"/>
            <a:ext cx="10287146" cy="6858000"/>
          </a:xfrm>
          <a:prstGeom prst="rect">
            <a:avLst/>
          </a:prstGeom>
        </p:spPr>
      </p:pic>
      <p:sp>
        <p:nvSpPr>
          <p:cNvPr id="26" name="Rectangle 4">
            <a:extLst>
              <a:ext uri="{FF2B5EF4-FFF2-40B4-BE49-F238E27FC236}">
                <a16:creationId xmlns:a16="http://schemas.microsoft.com/office/drawing/2014/main" xmlns="" id="{BE4E2377-B07A-464A-8D9F-16E3E35C08EA}"/>
              </a:ext>
            </a:extLst>
          </p:cNvPr>
          <p:cNvSpPr/>
          <p:nvPr/>
        </p:nvSpPr>
        <p:spPr>
          <a:xfrm>
            <a:off x="2412707" y="1"/>
            <a:ext cx="9779292" cy="6857999"/>
          </a:xfrm>
          <a:prstGeom prst="rect">
            <a:avLst/>
          </a:prstGeom>
          <a:solidFill>
            <a:srgbClr val="0077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B5A32BE-752E-5849-B30F-1D5CEF17CAE0}"/>
              </a:ext>
            </a:extLst>
          </p:cNvPr>
          <p:cNvSpPr/>
          <p:nvPr/>
        </p:nvSpPr>
        <p:spPr>
          <a:xfrm>
            <a:off x="0" y="0"/>
            <a:ext cx="2412709" cy="6858000"/>
          </a:xfrm>
          <a:prstGeom prst="rect">
            <a:avLst/>
          </a:prstGeom>
          <a:solidFill>
            <a:srgbClr val="B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5" name="Picture 5"/>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3356495" y="2190398"/>
            <a:ext cx="7750175" cy="82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xmlns="" id="{67319293-8719-2344-ADAA-F62CE22514A0}"/>
              </a:ext>
            </a:extLst>
          </p:cNvPr>
          <p:cNvSpPr txBox="1">
            <a:spLocks/>
          </p:cNvSpPr>
          <p:nvPr/>
        </p:nvSpPr>
        <p:spPr>
          <a:xfrm>
            <a:off x="3267992" y="2349858"/>
            <a:ext cx="7965535" cy="308891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000">
                <a:solidFill>
                  <a:schemeClr val="bg1"/>
                </a:solidFill>
                <a:latin typeface="Roboto Slab" pitchFamily="2" charset="0"/>
                <a:ea typeface="Roboto Slab" pitchFamily="2" charset="0"/>
              </a:rPr>
              <a:t>“</a:t>
            </a:r>
            <a:r>
              <a:rPr lang="en-US" sz="2200" b="1">
                <a:solidFill>
                  <a:schemeClr val="bg1"/>
                </a:solidFill>
                <a:latin typeface="Roboto Slab" pitchFamily="2" charset="0"/>
                <a:ea typeface="Roboto Slab" pitchFamily="2" charset="0"/>
              </a:rPr>
              <a:t>Fall registration has been a great way to build a culture in AP where everyone was on board </a:t>
            </a:r>
            <a:r>
              <a:rPr lang="en-US" sz="2000">
                <a:solidFill>
                  <a:schemeClr val="bg1"/>
                </a:solidFill>
                <a:latin typeface="Roboto Slab" pitchFamily="2" charset="0"/>
                <a:ea typeface="Roboto Slab" pitchFamily="2" charset="0"/>
              </a:rPr>
              <a:t>and we used the year to prepare for the exam at the end of the year, it was more of an all hands on deck type of mentality. There was an expectation, a common goal of passing the AP test that we were all working together to accomplish throughout the school year. I think this allowed for my students to grow in their confidence, confidence which they may not have otherwise had.”</a:t>
            </a:r>
          </a:p>
          <a:p>
            <a:pPr algn="ctr">
              <a:lnSpc>
                <a:spcPct val="100000"/>
              </a:lnSpc>
            </a:pPr>
            <a:endParaRPr lang="en-US" sz="2000">
              <a:solidFill>
                <a:schemeClr val="bg1"/>
              </a:solidFill>
              <a:latin typeface="Roboto Slab" pitchFamily="2" charset="0"/>
              <a:ea typeface="Roboto Slab" pitchFamily="2" charset="0"/>
            </a:endParaRPr>
          </a:p>
          <a:p>
            <a:pPr algn="ctr">
              <a:lnSpc>
                <a:spcPct val="100000"/>
              </a:lnSpc>
            </a:pPr>
            <a:r>
              <a:rPr lang="en-US" sz="2400">
                <a:solidFill>
                  <a:schemeClr val="bg1"/>
                </a:solidFill>
                <a:latin typeface="Roboto Slab" pitchFamily="2" charset="0"/>
                <a:ea typeface="Roboto Slab" pitchFamily="2" charset="0"/>
              </a:rPr>
              <a:t>— </a:t>
            </a:r>
            <a:r>
              <a:rPr lang="en-US" sz="2000">
                <a:solidFill>
                  <a:schemeClr val="bg1"/>
                </a:solidFill>
                <a:latin typeface="Roboto Slab" pitchFamily="2" charset="0"/>
                <a:ea typeface="Roboto Slab" pitchFamily="2" charset="0"/>
              </a:rPr>
              <a:t>Meg </a:t>
            </a:r>
            <a:r>
              <a:rPr lang="en-US" sz="2000" err="1">
                <a:solidFill>
                  <a:schemeClr val="bg1"/>
                </a:solidFill>
                <a:latin typeface="Roboto Slab" pitchFamily="2" charset="0"/>
                <a:ea typeface="Roboto Slab" pitchFamily="2" charset="0"/>
              </a:rPr>
              <a:t>Shadid</a:t>
            </a:r>
            <a:r>
              <a:rPr lang="en-US" sz="2000">
                <a:solidFill>
                  <a:schemeClr val="bg1"/>
                </a:solidFill>
                <a:latin typeface="Roboto Slab" pitchFamily="2" charset="0"/>
                <a:ea typeface="Roboto Slab" pitchFamily="2" charset="0"/>
              </a:rPr>
              <a:t>, AP World History and AP Economics teacher </a:t>
            </a:r>
            <a:endParaRPr lang="en-US" sz="2400">
              <a:solidFill>
                <a:schemeClr val="bg1"/>
              </a:solidFill>
              <a:latin typeface="Roboto Slab" pitchFamily="2" charset="0"/>
              <a:ea typeface="Roboto Slab" pitchFamily="2" charset="0"/>
            </a:endParaRPr>
          </a:p>
        </p:txBody>
      </p:sp>
      <p:sp>
        <p:nvSpPr>
          <p:cNvPr id="36" name="Rectangle 4">
            <a:extLst>
              <a:ext uri="{FF2B5EF4-FFF2-40B4-BE49-F238E27FC236}">
                <a16:creationId xmlns:a16="http://schemas.microsoft.com/office/drawing/2014/main" xmlns="" id="{EEFC9552-F36D-034F-998A-9DD6C5905B03}"/>
              </a:ext>
            </a:extLst>
          </p:cNvPr>
          <p:cNvSpPr/>
          <p:nvPr/>
        </p:nvSpPr>
        <p:spPr>
          <a:xfrm>
            <a:off x="210738" y="480046"/>
            <a:ext cx="1991233"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 descr="decorative">
            <a:extLst>
              <a:ext uri="{FF2B5EF4-FFF2-40B4-BE49-F238E27FC236}">
                <a16:creationId xmlns:a16="http://schemas.microsoft.com/office/drawing/2014/main" xmlns="" id="{EC15EC50-90BC-3A47-AE43-AB98EA997E4D}"/>
              </a:ext>
            </a:extLst>
          </p:cNvPr>
          <p:cNvPicPr>
            <a:picLocks noChangeAspect="1"/>
          </p:cNvPicPr>
          <p:nvPr/>
        </p:nvPicPr>
        <p:blipFill>
          <a:blip r:embed="rId5"/>
          <a:stretch>
            <a:fillRect/>
          </a:stretch>
        </p:blipFill>
        <p:spPr>
          <a:xfrm>
            <a:off x="304584" y="1064303"/>
            <a:ext cx="2025588" cy="1697636"/>
          </a:xfrm>
          <a:prstGeom prst="rect">
            <a:avLst/>
          </a:prstGeom>
        </p:spPr>
      </p:pic>
      <p:pic>
        <p:nvPicPr>
          <p:cNvPr id="38" name="Picture 7">
            <a:extLst>
              <a:ext uri="{FF2B5EF4-FFF2-40B4-BE49-F238E27FC236}">
                <a16:creationId xmlns:a16="http://schemas.microsoft.com/office/drawing/2014/main" xmlns="" id="{058545F7-B211-D84F-BD4E-0AE6D8135A5D}"/>
              </a:ext>
            </a:extLst>
          </p:cNvPr>
          <p:cNvPicPr>
            <a:picLocks noChangeAspect="1"/>
          </p:cNvPicPr>
          <p:nvPr/>
        </p:nvPicPr>
        <p:blipFill>
          <a:blip r:embed="rId6"/>
          <a:stretch>
            <a:fillRect/>
          </a:stretch>
        </p:blipFill>
        <p:spPr>
          <a:xfrm>
            <a:off x="507854" y="6211806"/>
            <a:ext cx="1397000" cy="457200"/>
          </a:xfrm>
          <a:prstGeom prst="rect">
            <a:avLst/>
          </a:prstGeom>
        </p:spPr>
      </p:pic>
      <p:sp>
        <p:nvSpPr>
          <p:cNvPr id="12" name="TextBox 11">
            <a:extLst>
              <a:ext uri="{FF2B5EF4-FFF2-40B4-BE49-F238E27FC236}">
                <a16:creationId xmlns:a16="http://schemas.microsoft.com/office/drawing/2014/main" xmlns="" id="{ADB5E9CB-D244-134D-A13D-AA4D383C49B5}"/>
              </a:ext>
            </a:extLst>
          </p:cNvPr>
          <p:cNvSpPr txBox="1"/>
          <p:nvPr/>
        </p:nvSpPr>
        <p:spPr>
          <a:xfrm>
            <a:off x="95391" y="595384"/>
            <a:ext cx="2250262" cy="400110"/>
          </a:xfrm>
          <a:prstGeom prst="rect">
            <a:avLst/>
          </a:prstGeom>
          <a:noFill/>
        </p:spPr>
        <p:txBody>
          <a:bodyPr wrap="square" rtlCol="0">
            <a:spAutoFit/>
          </a:bodyPr>
          <a:lstStyle/>
          <a:p>
            <a:pPr algn="ctr"/>
            <a:r>
              <a:rPr lang="en-US" sz="2000" b="1">
                <a:latin typeface="Roboto Slab" pitchFamily="2" charset="0"/>
                <a:ea typeface="Roboto Slab" pitchFamily="2" charset="0"/>
              </a:rPr>
              <a:t>Fall Registration</a:t>
            </a:r>
            <a:endParaRPr lang="en-US" sz="2000"/>
          </a:p>
        </p:txBody>
      </p:sp>
    </p:spTree>
    <p:extLst>
      <p:ext uri="{BB962C8B-B14F-4D97-AF65-F5344CB8AC3E}">
        <p14:creationId xmlns:p14="http://schemas.microsoft.com/office/powerpoint/2010/main" val="278006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xmlns="" id="{4D0B4CE4-2E1A-3D40-B9F7-4CA9A2E6A6B2}"/>
              </a:ext>
            </a:extLst>
          </p:cNvPr>
          <p:cNvSpPr>
            <a:spLocks noGrp="1"/>
          </p:cNvSpPr>
          <p:nvPr>
            <p:ph type="sldNum" sz="quarter" idx="12"/>
          </p:nvPr>
        </p:nvSpPr>
        <p:spPr>
          <a:xfrm>
            <a:off x="9045173" y="5190694"/>
            <a:ext cx="2743200" cy="365125"/>
          </a:xfrm>
        </p:spPr>
        <p:txBody>
          <a:bodyPr/>
          <a:lstStyle/>
          <a:p>
            <a:fld id="{F9975628-894A-8B4F-83BD-0BC5F62E4F6A}" type="slidenum">
              <a:rPr lang="en-US" smtClean="0"/>
              <a:t>9</a:t>
            </a:fld>
            <a:endParaRPr lang="en-US"/>
          </a:p>
        </p:txBody>
      </p:sp>
      <p:pic>
        <p:nvPicPr>
          <p:cNvPr id="8" name="Picture 18">
            <a:extLst>
              <a:ext uri="{FF2B5EF4-FFF2-40B4-BE49-F238E27FC236}">
                <a16:creationId xmlns:a16="http://schemas.microsoft.com/office/drawing/2014/main" xmlns="" id="{7D76D7BD-E898-714C-8F0E-37071D8C22F1}"/>
              </a:ext>
            </a:extLst>
          </p:cNvPr>
          <p:cNvPicPr>
            <a:picLocks noChangeAspect="1"/>
          </p:cNvPicPr>
          <p:nvPr/>
        </p:nvPicPr>
        <p:blipFill>
          <a:blip r:embed="rId3"/>
          <a:stretch>
            <a:fillRect/>
          </a:stretch>
        </p:blipFill>
        <p:spPr>
          <a:xfrm>
            <a:off x="512735" y="6211810"/>
            <a:ext cx="1397000" cy="457200"/>
          </a:xfrm>
          <a:prstGeom prst="rect">
            <a:avLst/>
          </a:prstGeom>
        </p:spPr>
      </p:pic>
      <p:sp>
        <p:nvSpPr>
          <p:cNvPr id="9" name="Rectangle 16">
            <a:extLst>
              <a:ext uri="{FF2B5EF4-FFF2-40B4-BE49-F238E27FC236}">
                <a16:creationId xmlns:a16="http://schemas.microsoft.com/office/drawing/2014/main" xmlns="" id="{FAAA6A58-21B9-B447-A542-4415685E77DF}"/>
              </a:ext>
            </a:extLst>
          </p:cNvPr>
          <p:cNvSpPr/>
          <p:nvPr/>
        </p:nvSpPr>
        <p:spPr>
          <a:xfrm>
            <a:off x="1676400" y="1759278"/>
            <a:ext cx="8483600" cy="82296"/>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xmlns="" id="{24897E4F-1D56-9F40-A355-160DFA6ECAF5}"/>
              </a:ext>
            </a:extLst>
          </p:cNvPr>
          <p:cNvSpPr txBox="1">
            <a:spLocks/>
          </p:cNvSpPr>
          <p:nvPr/>
        </p:nvSpPr>
        <p:spPr>
          <a:xfrm>
            <a:off x="1592371" y="1869474"/>
            <a:ext cx="8758129" cy="31190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a:solidFill>
                  <a:srgbClr val="0077C8"/>
                </a:solidFill>
                <a:latin typeface="Roboto Slab"/>
                <a:ea typeface="Roboto Slab"/>
              </a:rPr>
              <a:t>Supporting student success</a:t>
            </a:r>
          </a:p>
          <a:p>
            <a:pPr>
              <a:lnSpc>
                <a:spcPct val="100000"/>
              </a:lnSpc>
              <a:spcAft>
                <a:spcPts val="1000"/>
              </a:spcAft>
            </a:pPr>
            <a:r>
              <a:rPr lang="en-US" sz="2200">
                <a:latin typeface="Roboto Slab"/>
                <a:ea typeface="Roboto Slab"/>
              </a:rPr>
              <a:t>Students are more likely to stay engaged in class and tackle challenging topics head-on when they register in the fall. </a:t>
            </a:r>
            <a:r>
              <a:rPr lang="en-US" sz="2200" b="1">
                <a:latin typeface="Roboto Slab"/>
                <a:ea typeface="Roboto Slab"/>
              </a:rPr>
              <a:t>Fees for late registration and exam cancellation ensure that students don't wait until the last minute to make a decision. This has helped teachers create a classroom culture where students are “all in.” </a:t>
            </a:r>
            <a:endParaRPr lang="en-US" sz="2200" b="1">
              <a:latin typeface="Roboto Slab"/>
              <a:ea typeface="Roboto Slab" pitchFamily="2" charset="0"/>
            </a:endParaRPr>
          </a:p>
          <a:p>
            <a:pPr>
              <a:lnSpc>
                <a:spcPct val="100000"/>
              </a:lnSpc>
              <a:spcAft>
                <a:spcPts val="1000"/>
              </a:spcAft>
            </a:pPr>
            <a:r>
              <a:rPr lang="en-US" sz="2200">
                <a:latin typeface="Roboto Slab"/>
                <a:ea typeface="Roboto Slab"/>
              </a:rPr>
              <a:t>During the College Board’s pilot, few students registered late or canceled their exams.</a:t>
            </a:r>
          </a:p>
          <a:p>
            <a:pPr>
              <a:lnSpc>
                <a:spcPct val="100000"/>
              </a:lnSpc>
              <a:spcAft>
                <a:spcPts val="1000"/>
              </a:spcAft>
            </a:pPr>
            <a:endParaRPr lang="en-US" sz="2000">
              <a:solidFill>
                <a:srgbClr val="FF0000"/>
              </a:solidFill>
              <a:latin typeface="Roboto Slab" pitchFamily="2" charset="0"/>
              <a:ea typeface="Roboto Slab" pitchFamily="2" charset="0"/>
            </a:endParaRPr>
          </a:p>
        </p:txBody>
      </p:sp>
    </p:spTree>
    <p:extLst>
      <p:ext uri="{BB962C8B-B14F-4D97-AF65-F5344CB8AC3E}">
        <p14:creationId xmlns:p14="http://schemas.microsoft.com/office/powerpoint/2010/main" val="10141362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OS" val="2"/>
  <p:tag name="TPFULLVERSION" val="5.3.2.24"/>
  <p:tag name="PPTVERSION" val="16"/>
  <p:tag name="TPVERSION" val="5"/>
  <p:tag name="THINKCELLUNDODONOTDELET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40285D3E002948BC72C56F0D5E7B07" ma:contentTypeVersion="4" ma:contentTypeDescription="Create a new document." ma:contentTypeScope="" ma:versionID="7d3bdc555f98763b97c391161d66412a">
  <xsd:schema xmlns:xsd="http://www.w3.org/2001/XMLSchema" xmlns:xs="http://www.w3.org/2001/XMLSchema" xmlns:p="http://schemas.microsoft.com/office/2006/metadata/properties" xmlns:ns2="ac2dab05-77f7-4fa5-add3-74aee034e339" xmlns:ns3="83c4c503-4607-472a-8fac-0ac974c93aa7" targetNamespace="http://schemas.microsoft.com/office/2006/metadata/properties" ma:root="true" ma:fieldsID="7f9e1190e00c8c0e4115cf2a012c00f5" ns2:_="" ns3:_="">
    <xsd:import namespace="ac2dab05-77f7-4fa5-add3-74aee034e339"/>
    <xsd:import namespace="83c4c503-4607-472a-8fac-0ac974c93aa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dab05-77f7-4fa5-add3-74aee034e3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c4c503-4607-472a-8fac-0ac974c93a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3c4c503-4607-472a-8fac-0ac974c93aa7">
      <UserInfo>
        <DisplayName>Lindauer, Carly</DisplayName>
        <AccountId>24</AccountId>
        <AccountType/>
      </UserInfo>
      <UserInfo>
        <DisplayName>Macchiarola, Christina</DisplayName>
        <AccountId>15</AccountId>
        <AccountType/>
      </UserInfo>
      <UserInfo>
        <DisplayName>Preston, Michael</DisplayName>
        <AccountId>23</AccountId>
        <AccountType/>
      </UserInfo>
      <UserInfo>
        <DisplayName>Manoharan, Jason</DisplayName>
        <AccountId>25</AccountId>
        <AccountType/>
      </UserInfo>
      <UserInfo>
        <DisplayName>Biedermann, Edward</DisplayName>
        <AccountId>17</AccountId>
        <AccountType/>
      </UserInfo>
      <UserInfo>
        <DisplayName>Shin, Lloyd</DisplayName>
        <AccountId>13</AccountId>
        <AccountType/>
      </UserInfo>
      <UserInfo>
        <DisplayName>Schallert-Wygal, Lila</DisplayName>
        <AccountId>28</AccountId>
        <AccountType/>
      </UserInfo>
      <UserInfo>
        <DisplayName>Whitbeck, Abby</DisplayName>
        <AccountId>32</AccountId>
        <AccountType/>
      </UserInfo>
      <UserInfo>
        <DisplayName>Rios, Jose</DisplayName>
        <AccountId>98</AccountId>
        <AccountType/>
      </UserInfo>
      <UserInfo>
        <DisplayName>Morales Coto, Crystal</DisplayName>
        <AccountId>49</AccountId>
        <AccountType/>
      </UserInfo>
      <UserInfo>
        <DisplayName>Bergeron, Jaclyn</DisplayName>
        <AccountId>6</AccountId>
        <AccountType/>
      </UserInfo>
      <UserInfo>
        <DisplayName>Crawford, Renee</DisplayName>
        <AccountId>47</AccountId>
        <AccountType/>
      </UserInfo>
      <UserInfo>
        <DisplayName>Sasso, Vincent</DisplayName>
        <AccountId>135</AccountId>
        <AccountType/>
      </UserInfo>
      <UserInfo>
        <DisplayName>Benton, Lauri</DisplayName>
        <AccountId>136</AccountId>
        <AccountType/>
      </UserInfo>
      <UserInfo>
        <DisplayName>Gazes, Shelley</DisplayName>
        <AccountId>142</AccountId>
        <AccountType/>
      </UserInfo>
    </SharedWithUsers>
  </documentManagement>
</p:properties>
</file>

<file path=customXml/itemProps1.xml><?xml version="1.0" encoding="utf-8"?>
<ds:datastoreItem xmlns:ds="http://schemas.openxmlformats.org/officeDocument/2006/customXml" ds:itemID="{E1B85432-A84C-4B54-B666-3268F649FBD2}">
  <ds:schemaRefs>
    <ds:schemaRef ds:uri="http://schemas.microsoft.com/sharepoint/v3/contenttype/forms"/>
  </ds:schemaRefs>
</ds:datastoreItem>
</file>

<file path=customXml/itemProps2.xml><?xml version="1.0" encoding="utf-8"?>
<ds:datastoreItem xmlns:ds="http://schemas.openxmlformats.org/officeDocument/2006/customXml" ds:itemID="{8F34606E-315E-4C2F-A0D6-DCC9B61156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dab05-77f7-4fa5-add3-74aee034e339"/>
    <ds:schemaRef ds:uri="83c4c503-4607-472a-8fac-0ac974c93a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BB110B-3FC0-4999-8F53-8925013FC8B6}">
  <ds:schemaRefs>
    <ds:schemaRef ds:uri="http://schemas.microsoft.com/office/infopath/2007/PartnerControls"/>
    <ds:schemaRef ds:uri="http://purl.org/dc/elements/1.1/"/>
    <ds:schemaRef ds:uri="http://purl.org/dc/terms/"/>
    <ds:schemaRef ds:uri="http://schemas.openxmlformats.org/package/2006/metadata/core-properties"/>
    <ds:schemaRef ds:uri="http://www.w3.org/XML/1998/namespace"/>
    <ds:schemaRef ds:uri="83c4c503-4607-472a-8fac-0ac974c93aa7"/>
    <ds:schemaRef ds:uri="http://schemas.microsoft.com/office/2006/documentManagement/types"/>
    <ds:schemaRef ds:uri="ac2dab05-77f7-4fa5-add3-74aee034e33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211</TotalTime>
  <Words>965</Words>
  <Application>Microsoft Office PowerPoint</Application>
  <PresentationFormat>Custom</PresentationFormat>
  <Paragraphs>161</Paragraphs>
  <Slides>20</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Roboto Slab</vt:lpstr>
      <vt:lpstr>Lucida Grande</vt:lpstr>
      <vt:lpstr>Roboto</vt:lpstr>
      <vt:lpstr>Roboto Medium</vt:lpstr>
      <vt:lpstr>Roboto Light</vt:lpstr>
      <vt:lpstr>Calibri Light</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2019-20 AP School Year</dc:title>
  <dc:creator>SJI Designer</dc:creator>
  <cp:lastModifiedBy>Anna Olson</cp:lastModifiedBy>
  <cp:revision>9</cp:revision>
  <dcterms:created xsi:type="dcterms:W3CDTF">2018-12-21T15:27:00Z</dcterms:created>
  <dcterms:modified xsi:type="dcterms:W3CDTF">2019-06-12T18:16:57Z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0x010100EE40285D3E002948BC72C56F0D5E7B07</vt:lpwstr>
  </property>
  <property fmtid="{D5CDD505-2E9C-101B-9397-08002B2CF9AE}" pid="3" name="AuthorIds_UIVersion_3584">
    <vt:lpwstr>23,49</vt:lpwstr>
  </property>
  <property fmtid="{D5CDD505-2E9C-101B-9397-08002B2CF9AE}" pid="4" name="AuthorIds_UIVersion_5120">
    <vt:lpwstr>24</vt:lpwstr>
  </property>
  <property fmtid="{D5CDD505-2E9C-101B-9397-08002B2CF9AE}" pid="5" name="AuthorIds_UIVersion_10752">
    <vt:lpwstr>24</vt:lpwstr>
  </property>
  <property fmtid="{D5CDD505-2E9C-101B-9397-08002B2CF9AE}" pid="6" name="AuthorIds_UIVersion_13312">
    <vt:lpwstr>15</vt:lpwstr>
  </property>
  <property fmtid="{D5CDD505-2E9C-101B-9397-08002B2CF9AE}" pid="7" name="AuthorIds_UIVersion_14336">
    <vt:lpwstr>15</vt:lpwstr>
  </property>
</Properties>
</file>